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315" r:id="rId3"/>
    <p:sldId id="316" r:id="rId4"/>
    <p:sldId id="319" r:id="rId5"/>
    <p:sldId id="320" r:id="rId6"/>
    <p:sldId id="321" r:id="rId7"/>
    <p:sldId id="323" r:id="rId8"/>
    <p:sldId id="322" r:id="rId9"/>
    <p:sldId id="301" r:id="rId10"/>
    <p:sldId id="328" r:id="rId11"/>
    <p:sldId id="340" r:id="rId12"/>
    <p:sldId id="341" r:id="rId13"/>
    <p:sldId id="342" r:id="rId14"/>
    <p:sldId id="330" r:id="rId15"/>
    <p:sldId id="303" r:id="rId16"/>
    <p:sldId id="290" r:id="rId17"/>
    <p:sldId id="305" r:id="rId18"/>
    <p:sldId id="306" r:id="rId19"/>
    <p:sldId id="324" r:id="rId20"/>
    <p:sldId id="325" r:id="rId21"/>
    <p:sldId id="331" r:id="rId22"/>
    <p:sldId id="332" r:id="rId23"/>
    <p:sldId id="333" r:id="rId24"/>
    <p:sldId id="334" r:id="rId25"/>
    <p:sldId id="336" r:id="rId26"/>
    <p:sldId id="335" r:id="rId27"/>
    <p:sldId id="337" r:id="rId28"/>
    <p:sldId id="339" r:id="rId29"/>
    <p:sldId id="344" r:id="rId30"/>
    <p:sldId id="338" r:id="rId31"/>
    <p:sldId id="304" r:id="rId32"/>
    <p:sldId id="309" r:id="rId33"/>
    <p:sldId id="310" r:id="rId34"/>
    <p:sldId id="326" r:id="rId35"/>
    <p:sldId id="345" r:id="rId36"/>
    <p:sldId id="327" r:id="rId37"/>
    <p:sldId id="343" r:id="rId38"/>
    <p:sldId id="300" r:id="rId3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9D9D9D"/>
    <a:srgbClr val="595959"/>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198DB5-89C5-45B2-B5B2-8D00E7751D4B}" v="7" dt="2024-06-11T23:32:19.84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94660"/>
  </p:normalViewPr>
  <p:slideViewPr>
    <p:cSldViewPr snapToGrid="0">
      <p:cViewPr varScale="1">
        <p:scale>
          <a:sx n="127" d="100"/>
          <a:sy n="127" d="100"/>
        </p:scale>
        <p:origin x="162" y="456"/>
      </p:cViewPr>
      <p:guideLst/>
    </p:cSldViewPr>
  </p:slideViewPr>
  <p:notesTextViewPr>
    <p:cViewPr>
      <p:scale>
        <a:sx n="100" d="100"/>
        <a:sy n="100" d="100"/>
      </p:scale>
      <p:origin x="0" y="0"/>
    </p:cViewPr>
  </p:notesTextViewPr>
  <p:sorterViewPr>
    <p:cViewPr>
      <p:scale>
        <a:sx n="200" d="100"/>
        <a:sy n="20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강대현" userId="33ad90da-f9b2-414a-98cd-eab5f3a3fd93" providerId="ADAL" clId="{A1198DB5-89C5-45B2-B5B2-8D00E7751D4B}"/>
    <pc:docChg chg="undo custSel modSld">
      <pc:chgData name="강대현" userId="33ad90da-f9b2-414a-98cd-eab5f3a3fd93" providerId="ADAL" clId="{A1198DB5-89C5-45B2-B5B2-8D00E7751D4B}" dt="2024-06-12T00:50:39.894" v="47" actId="20577"/>
      <pc:docMkLst>
        <pc:docMk/>
      </pc:docMkLst>
      <pc:sldChg chg="modSp mod">
        <pc:chgData name="강대현" userId="33ad90da-f9b2-414a-98cd-eab5f3a3fd93" providerId="ADAL" clId="{A1198DB5-89C5-45B2-B5B2-8D00E7751D4B}" dt="2024-06-12T00:35:05.793" v="33" actId="20577"/>
        <pc:sldMkLst>
          <pc:docMk/>
          <pc:sldMk cId="3211840124" sldId="290"/>
        </pc:sldMkLst>
        <pc:spChg chg="mod">
          <ac:chgData name="강대현" userId="33ad90da-f9b2-414a-98cd-eab5f3a3fd93" providerId="ADAL" clId="{A1198DB5-89C5-45B2-B5B2-8D00E7751D4B}" dt="2024-06-12T00:35:05.793" v="33" actId="20577"/>
          <ac:spMkLst>
            <pc:docMk/>
            <pc:sldMk cId="3211840124" sldId="290"/>
            <ac:spMk id="12" creationId="{9094DADA-0912-5CEA-46D9-FB2C463142A8}"/>
          </ac:spMkLst>
        </pc:spChg>
      </pc:sldChg>
      <pc:sldChg chg="modSp mod">
        <pc:chgData name="강대현" userId="33ad90da-f9b2-414a-98cd-eab5f3a3fd93" providerId="ADAL" clId="{A1198DB5-89C5-45B2-B5B2-8D00E7751D4B}" dt="2024-06-12T00:50:39.894" v="47" actId="20577"/>
        <pc:sldMkLst>
          <pc:docMk/>
          <pc:sldMk cId="1810072366" sldId="303"/>
        </pc:sldMkLst>
        <pc:spChg chg="mod">
          <ac:chgData name="강대현" userId="33ad90da-f9b2-414a-98cd-eab5f3a3fd93" providerId="ADAL" clId="{A1198DB5-89C5-45B2-B5B2-8D00E7751D4B}" dt="2024-06-12T00:50:39.894" v="47" actId="20577"/>
          <ac:spMkLst>
            <pc:docMk/>
            <pc:sldMk cId="1810072366" sldId="303"/>
            <ac:spMk id="6" creationId="{02B678D2-3EA2-EB99-B22A-110363D49466}"/>
          </ac:spMkLst>
        </pc:spChg>
      </pc:sldChg>
      <pc:sldChg chg="modSp mod">
        <pc:chgData name="강대현" userId="33ad90da-f9b2-414a-98cd-eab5f3a3fd93" providerId="ADAL" clId="{A1198DB5-89C5-45B2-B5B2-8D00E7751D4B}" dt="2024-06-12T00:37:35.813" v="35" actId="1076"/>
        <pc:sldMkLst>
          <pc:docMk/>
          <pc:sldMk cId="3192443740" sldId="304"/>
        </pc:sldMkLst>
        <pc:spChg chg="mod">
          <ac:chgData name="강대현" userId="33ad90da-f9b2-414a-98cd-eab5f3a3fd93" providerId="ADAL" clId="{A1198DB5-89C5-45B2-B5B2-8D00E7751D4B}" dt="2024-06-12T00:37:35.813" v="35" actId="1076"/>
          <ac:spMkLst>
            <pc:docMk/>
            <pc:sldMk cId="3192443740" sldId="304"/>
            <ac:spMk id="8" creationId="{00000000-0000-0000-0000-000000000000}"/>
          </ac:spMkLst>
        </pc:spChg>
      </pc:sldChg>
      <pc:sldChg chg="modSp mod">
        <pc:chgData name="강대현" userId="33ad90da-f9b2-414a-98cd-eab5f3a3fd93" providerId="ADAL" clId="{A1198DB5-89C5-45B2-B5B2-8D00E7751D4B}" dt="2024-06-11T23:32:21.225" v="32" actId="20577"/>
        <pc:sldMkLst>
          <pc:docMk/>
          <pc:sldMk cId="1327355239" sldId="306"/>
        </pc:sldMkLst>
        <pc:graphicFrameChg chg="mod modGraphic">
          <ac:chgData name="강대현" userId="33ad90da-f9b2-414a-98cd-eab5f3a3fd93" providerId="ADAL" clId="{A1198DB5-89C5-45B2-B5B2-8D00E7751D4B}" dt="2024-06-11T23:32:21.225" v="32" actId="20577"/>
          <ac:graphicFrameMkLst>
            <pc:docMk/>
            <pc:sldMk cId="1327355239" sldId="306"/>
            <ac:graphicFrameMk id="2" creationId="{7EF6E3FC-152B-4117-292C-92F41B1F656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638C8-4482-42EA-95DF-6415A44727AB}" type="datetimeFigureOut">
              <a:rPr lang="ko-KR" altLang="en-US" smtClean="0"/>
              <a:t>2024-06-25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AA477-9B76-4407-A639-99241CD3754D}" type="slidenum">
              <a:rPr lang="ko-KR" altLang="en-US" smtClean="0"/>
              <a:t>‹#›</a:t>
            </a:fld>
            <a:endParaRPr lang="ko-KR" altLang="en-US"/>
          </a:p>
        </p:txBody>
      </p:sp>
    </p:spTree>
    <p:extLst>
      <p:ext uri="{BB962C8B-B14F-4D97-AF65-F5344CB8AC3E}">
        <p14:creationId xmlns:p14="http://schemas.microsoft.com/office/powerpoint/2010/main" val="310006289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EAA477-9B76-4407-A639-99241CD3754D}" type="slidenum">
              <a:rPr lang="ko-KR" altLang="en-US" smtClean="0"/>
              <a:t>24</a:t>
            </a:fld>
            <a:endParaRPr lang="ko-KR" altLang="en-US"/>
          </a:p>
        </p:txBody>
      </p:sp>
    </p:spTree>
    <p:extLst>
      <p:ext uri="{BB962C8B-B14F-4D97-AF65-F5344CB8AC3E}">
        <p14:creationId xmlns:p14="http://schemas.microsoft.com/office/powerpoint/2010/main" val="366534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261876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63646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1953288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36549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116738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1647373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95677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45350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677926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48548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3C89B872-3001-418C-A119-2908FB6AB070}" type="datetimeFigureOut">
              <a:rPr lang="ko-KR" altLang="en-US" smtClean="0"/>
              <a:t>2024-06-25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273850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89B872-3001-418C-A119-2908FB6AB070}" type="datetimeFigureOut">
              <a:rPr lang="ko-KR" altLang="en-US" smtClean="0"/>
              <a:t>2024-06-25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E7FC6-6B0A-4C16-9823-DD341D579965}" type="slidenum">
              <a:rPr lang="ko-KR" altLang="en-US" smtClean="0"/>
              <a:t>‹#›</a:t>
            </a:fld>
            <a:endParaRPr lang="ko-KR" altLang="en-US"/>
          </a:p>
        </p:txBody>
      </p:sp>
    </p:spTree>
    <p:extLst>
      <p:ext uri="{BB962C8B-B14F-4D97-AF65-F5344CB8AC3E}">
        <p14:creationId xmlns:p14="http://schemas.microsoft.com/office/powerpoint/2010/main" val="3555399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21298/IJTHR.2020.3.34.3.47"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7" name="TextBox 26"/>
          <p:cNvSpPr txBox="1"/>
          <p:nvPr/>
        </p:nvSpPr>
        <p:spPr>
          <a:xfrm>
            <a:off x="8601408" y="151042"/>
            <a:ext cx="3129512" cy="1169551"/>
          </a:xfrm>
          <a:prstGeom prst="rect">
            <a:avLst/>
          </a:prstGeom>
          <a:noFill/>
        </p:spPr>
        <p:txBody>
          <a:bodyPr wrap="square" rtlCol="0">
            <a:spAutoFit/>
          </a:bodyPr>
          <a:lstStyle/>
          <a:p>
            <a:endParaRPr lang="en-US" altLang="ko-KR" sz="1400"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endParaRPr>
          </a:p>
          <a:p>
            <a:r>
              <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2024 Spring Semester</a:t>
            </a:r>
          </a:p>
          <a:p>
            <a:r>
              <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Professor </a:t>
            </a:r>
            <a:r>
              <a:rPr lang="en-US" altLang="ko-KR" sz="1400" b="1" dirty="0" err="1">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Myungsuk</a:t>
            </a:r>
            <a:r>
              <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 Kim</a:t>
            </a:r>
          </a:p>
          <a:p>
            <a:r>
              <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Team 1</a:t>
            </a:r>
          </a:p>
          <a:p>
            <a:endParaRPr lang="ko-KR" altLang="en-US"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직사각형 5">
            <a:extLst>
              <a:ext uri="{FF2B5EF4-FFF2-40B4-BE49-F238E27FC236}">
                <a16:creationId xmlns:a16="http://schemas.microsoft.com/office/drawing/2014/main" id="{8222E020-2DDE-4A28-97F2-ECD660091A6B}"/>
              </a:ext>
            </a:extLst>
          </p:cNvPr>
          <p:cNvSpPr/>
          <p:nvPr/>
        </p:nvSpPr>
        <p:spPr>
          <a:xfrm>
            <a:off x="8382076" y="383393"/>
            <a:ext cx="135466" cy="70485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2" name="직사각형 1">
            <a:extLst>
              <a:ext uri="{FF2B5EF4-FFF2-40B4-BE49-F238E27FC236}">
                <a16:creationId xmlns:a16="http://schemas.microsoft.com/office/drawing/2014/main" id="{1BD979C9-06DA-54DA-DE5C-C2D693810A73}"/>
              </a:ext>
            </a:extLst>
          </p:cNvPr>
          <p:cNvSpPr/>
          <p:nvPr/>
        </p:nvSpPr>
        <p:spPr>
          <a:xfrm>
            <a:off x="2098534" y="2530705"/>
            <a:ext cx="7994929" cy="1796590"/>
          </a:xfrm>
          <a:prstGeom prst="rect">
            <a:avLst/>
          </a:prstGeom>
          <a:solidFill>
            <a:schemeClr val="tx1">
              <a:lumMod val="50000"/>
              <a:lumOff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bg1"/>
                </a:solidFill>
              </a:rPr>
              <a:t>Trend, Seasonality Analysis, and Enhancement Strategies for Japanese Tourists in Korea</a:t>
            </a:r>
          </a:p>
          <a:p>
            <a:endParaRPr lang="en-US" altLang="ko-KR" sz="1600" b="1" dirty="0">
              <a:solidFill>
                <a:schemeClr val="bg1"/>
              </a:solidFill>
            </a:endParaRPr>
          </a:p>
          <a:p>
            <a:r>
              <a:rPr lang="en-US" altLang="ko-KR" sz="1600" b="1" dirty="0">
                <a:solidFill>
                  <a:schemeClr val="bg1"/>
                </a:solidFill>
              </a:rPr>
              <a:t>   : A Regression and Time Series Data Analysis</a:t>
            </a:r>
            <a:endParaRPr lang="ko-KR" altLang="en-US" sz="800" b="1" dirty="0">
              <a:solidFill>
                <a:schemeClr val="bg1"/>
              </a:solidFill>
            </a:endParaRPr>
          </a:p>
        </p:txBody>
      </p:sp>
    </p:spTree>
    <p:extLst>
      <p:ext uri="{BB962C8B-B14F-4D97-AF65-F5344CB8AC3E}">
        <p14:creationId xmlns:p14="http://schemas.microsoft.com/office/powerpoint/2010/main" val="1144683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Dependent variable: Monthly visitors </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14" name="그림 13">
            <a:extLst>
              <a:ext uri="{FF2B5EF4-FFF2-40B4-BE49-F238E27FC236}">
                <a16:creationId xmlns:a16="http://schemas.microsoft.com/office/drawing/2014/main" id="{51B92A85-0F6D-B628-31AF-6466E41457AC}"/>
              </a:ext>
            </a:extLst>
          </p:cNvPr>
          <p:cNvPicPr>
            <a:picLocks noChangeAspect="1"/>
          </p:cNvPicPr>
          <p:nvPr/>
        </p:nvPicPr>
        <p:blipFill>
          <a:blip r:embed="rId2"/>
          <a:stretch>
            <a:fillRect/>
          </a:stretch>
        </p:blipFill>
        <p:spPr>
          <a:xfrm>
            <a:off x="1724889" y="1697735"/>
            <a:ext cx="8742221" cy="4549119"/>
          </a:xfrm>
          <a:prstGeom prst="rect">
            <a:avLst/>
          </a:prstGeom>
        </p:spPr>
      </p:pic>
    </p:spTree>
    <p:extLst>
      <p:ext uri="{BB962C8B-B14F-4D97-AF65-F5344CB8AC3E}">
        <p14:creationId xmlns:p14="http://schemas.microsoft.com/office/powerpoint/2010/main" val="108345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Exogenous variables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 name="그림 2">
            <a:extLst>
              <a:ext uri="{FF2B5EF4-FFF2-40B4-BE49-F238E27FC236}">
                <a16:creationId xmlns:a16="http://schemas.microsoft.com/office/drawing/2014/main" id="{6F43A869-2470-6A7D-29D3-587A4061BFB7}"/>
              </a:ext>
            </a:extLst>
          </p:cNvPr>
          <p:cNvPicPr>
            <a:picLocks noChangeAspect="1"/>
          </p:cNvPicPr>
          <p:nvPr/>
        </p:nvPicPr>
        <p:blipFill>
          <a:blip r:embed="rId2"/>
          <a:stretch>
            <a:fillRect/>
          </a:stretch>
        </p:blipFill>
        <p:spPr>
          <a:xfrm>
            <a:off x="2697460" y="1697735"/>
            <a:ext cx="6797076" cy="4969346"/>
          </a:xfrm>
          <a:prstGeom prst="rect">
            <a:avLst/>
          </a:prstGeom>
        </p:spPr>
      </p:pic>
    </p:spTree>
    <p:extLst>
      <p:ext uri="{BB962C8B-B14F-4D97-AF65-F5344CB8AC3E}">
        <p14:creationId xmlns:p14="http://schemas.microsoft.com/office/powerpoint/2010/main" val="20257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993714"/>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Descriptive Statistics for Variables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13" name="그림 12">
            <a:extLst>
              <a:ext uri="{FF2B5EF4-FFF2-40B4-BE49-F238E27FC236}">
                <a16:creationId xmlns:a16="http://schemas.microsoft.com/office/drawing/2014/main" id="{3856E24B-7193-D900-4846-E89CACD16CE6}"/>
              </a:ext>
            </a:extLst>
          </p:cNvPr>
          <p:cNvPicPr>
            <a:picLocks noChangeAspect="1"/>
          </p:cNvPicPr>
          <p:nvPr/>
        </p:nvPicPr>
        <p:blipFill>
          <a:blip r:embed="rId2"/>
          <a:stretch>
            <a:fillRect/>
          </a:stretch>
        </p:blipFill>
        <p:spPr>
          <a:xfrm>
            <a:off x="0" y="2826350"/>
            <a:ext cx="12192000" cy="1608489"/>
          </a:xfrm>
          <a:prstGeom prst="rect">
            <a:avLst/>
          </a:prstGeom>
        </p:spPr>
      </p:pic>
    </p:spTree>
    <p:extLst>
      <p:ext uri="{BB962C8B-B14F-4D97-AF65-F5344CB8AC3E}">
        <p14:creationId xmlns:p14="http://schemas.microsoft.com/office/powerpoint/2010/main" val="78470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993714"/>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Boxplot for Variables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15" name="그림 14">
            <a:extLst>
              <a:ext uri="{FF2B5EF4-FFF2-40B4-BE49-F238E27FC236}">
                <a16:creationId xmlns:a16="http://schemas.microsoft.com/office/drawing/2014/main" id="{0B7BC8BE-B213-A00B-A1EA-C9D261C0AE2C}"/>
              </a:ext>
            </a:extLst>
          </p:cNvPr>
          <p:cNvPicPr>
            <a:picLocks noChangeAspect="1"/>
          </p:cNvPicPr>
          <p:nvPr/>
        </p:nvPicPr>
        <p:blipFill>
          <a:blip r:embed="rId2"/>
          <a:stretch>
            <a:fillRect/>
          </a:stretch>
        </p:blipFill>
        <p:spPr>
          <a:xfrm>
            <a:off x="1369923" y="1516934"/>
            <a:ext cx="8644529" cy="4960370"/>
          </a:xfrm>
          <a:prstGeom prst="rect">
            <a:avLst/>
          </a:prstGeom>
        </p:spPr>
      </p:pic>
    </p:spTree>
    <p:extLst>
      <p:ext uri="{BB962C8B-B14F-4D97-AF65-F5344CB8AC3E}">
        <p14:creationId xmlns:p14="http://schemas.microsoft.com/office/powerpoint/2010/main" val="3301845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Boxplot</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6" name="그림 5">
            <a:extLst>
              <a:ext uri="{FF2B5EF4-FFF2-40B4-BE49-F238E27FC236}">
                <a16:creationId xmlns:a16="http://schemas.microsoft.com/office/drawing/2014/main" id="{C55C2A8D-DE93-F7AE-47E2-AD54A8411FBC}"/>
              </a:ext>
            </a:extLst>
          </p:cNvPr>
          <p:cNvPicPr>
            <a:picLocks noChangeAspect="1"/>
          </p:cNvPicPr>
          <p:nvPr/>
        </p:nvPicPr>
        <p:blipFill>
          <a:blip r:embed="rId2"/>
          <a:stretch>
            <a:fillRect/>
          </a:stretch>
        </p:blipFill>
        <p:spPr>
          <a:xfrm>
            <a:off x="6584062" y="2649534"/>
            <a:ext cx="5284076" cy="2646722"/>
          </a:xfrm>
          <a:prstGeom prst="rect">
            <a:avLst/>
          </a:prstGeom>
        </p:spPr>
      </p:pic>
      <p:pic>
        <p:nvPicPr>
          <p:cNvPr id="11" name="그림 10">
            <a:extLst>
              <a:ext uri="{FF2B5EF4-FFF2-40B4-BE49-F238E27FC236}">
                <a16:creationId xmlns:a16="http://schemas.microsoft.com/office/drawing/2014/main" id="{A986C0CD-19C2-F18B-BFA7-3BD356BFF93C}"/>
              </a:ext>
            </a:extLst>
          </p:cNvPr>
          <p:cNvPicPr>
            <a:picLocks noChangeAspect="1"/>
          </p:cNvPicPr>
          <p:nvPr/>
        </p:nvPicPr>
        <p:blipFill>
          <a:blip r:embed="rId3"/>
          <a:stretch>
            <a:fillRect/>
          </a:stretch>
        </p:blipFill>
        <p:spPr>
          <a:xfrm>
            <a:off x="323862" y="2672862"/>
            <a:ext cx="5897545" cy="2677298"/>
          </a:xfrm>
          <a:prstGeom prst="rect">
            <a:avLst/>
          </a:prstGeom>
        </p:spPr>
      </p:pic>
    </p:spTree>
    <p:extLst>
      <p:ext uri="{BB962C8B-B14F-4D97-AF65-F5344CB8AC3E}">
        <p14:creationId xmlns:p14="http://schemas.microsoft.com/office/powerpoint/2010/main" val="3136929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74D650A-A628-B3F5-180F-B8E21874456C}"/>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TextBox 15">
            <a:extLst>
              <a:ext uri="{FF2B5EF4-FFF2-40B4-BE49-F238E27FC236}">
                <a16:creationId xmlns:a16="http://schemas.microsoft.com/office/drawing/2014/main" id="{B891E049-B9CC-E7B5-0487-CF611C7E4738}"/>
              </a:ext>
            </a:extLst>
          </p:cNvPr>
          <p:cNvSpPr txBox="1"/>
          <p:nvPr/>
        </p:nvSpPr>
        <p:spPr>
          <a:xfrm>
            <a:off x="9274920" y="1843417"/>
            <a:ext cx="2517029" cy="1746953"/>
          </a:xfrm>
          <a:prstGeom prst="rect">
            <a:avLst/>
          </a:prstGeom>
          <a:noFill/>
        </p:spPr>
        <p:txBody>
          <a:bodyPr wrap="square" rtlCol="0">
            <a:spAutoFit/>
          </a:bodyPr>
          <a:lstStyle/>
          <a:p>
            <a:pPr>
              <a:lnSpc>
                <a:spcPct val="150000"/>
              </a:lnSpc>
            </a:pPr>
            <a:r>
              <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Results</a:t>
            </a: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pPr marL="285750" indent="-285750">
              <a:lnSpc>
                <a:spcPct val="150000"/>
              </a:lnSpc>
              <a:buFont typeface="Arial" panose="020B0604020202020204" pitchFamily="34" charset="0"/>
              <a:buChar char="•"/>
            </a:pP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Positive slopes for</a:t>
            </a:r>
            <a:b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b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every model</a:t>
            </a:r>
          </a:p>
          <a:p>
            <a:pPr marL="285750" indent="-285750">
              <a:lnSpc>
                <a:spcPct val="150000"/>
              </a:lnSpc>
              <a:buFont typeface="Arial" panose="020B0604020202020204" pitchFamily="34" charset="0"/>
              <a:buChar char="•"/>
            </a:pP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p:txBody>
      </p:sp>
      <p:sp>
        <p:nvSpPr>
          <p:cNvPr id="4" name="TextBox 3">
            <a:extLst>
              <a:ext uri="{FF2B5EF4-FFF2-40B4-BE49-F238E27FC236}">
                <a16:creationId xmlns:a16="http://schemas.microsoft.com/office/drawing/2014/main" id="{A746FCD2-FEB9-FAC9-0BB1-737D795A4DDB}"/>
              </a:ext>
            </a:extLst>
          </p:cNvPr>
          <p:cNvSpPr txBox="1"/>
          <p:nvPr/>
        </p:nvSpPr>
        <p:spPr>
          <a:xfrm>
            <a:off x="4890135" y="231044"/>
            <a:ext cx="2411750"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Loading the Dataset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6" name="TextBox 5">
            <a:extLst>
              <a:ext uri="{FF2B5EF4-FFF2-40B4-BE49-F238E27FC236}">
                <a16:creationId xmlns:a16="http://schemas.microsoft.com/office/drawing/2014/main" id="{02B678D2-3EA2-EB99-B22A-110363D49466}"/>
              </a:ext>
            </a:extLst>
          </p:cNvPr>
          <p:cNvSpPr txBox="1"/>
          <p:nvPr/>
        </p:nvSpPr>
        <p:spPr>
          <a:xfrm>
            <a:off x="249574" y="1093198"/>
            <a:ext cx="5137781" cy="461665"/>
          </a:xfrm>
          <a:prstGeom prst="rect">
            <a:avLst/>
          </a:prstGeom>
          <a:noFill/>
          <a:ln>
            <a:solidFill>
              <a:schemeClr val="tx1">
                <a:lumMod val="65000"/>
                <a:lumOff val="35000"/>
                <a:alpha val="0"/>
              </a:schemeClr>
            </a:solidFill>
          </a:ln>
        </p:spPr>
        <p:txBody>
          <a:bodyPr wrap="square" rtlCol="0">
            <a:spAutoFit/>
          </a:bodyPr>
          <a:lstStyle/>
          <a:p>
            <a:r>
              <a:rPr lang="en-US" altLang="ko-KR" sz="2400" b="1">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rPr>
              <a:t>Scatter </a:t>
            </a:r>
            <a:r>
              <a:rPr lang="en-US" altLang="ko-KR" sz="2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rPr>
              <a:t>Plots with each keyword</a:t>
            </a:r>
          </a:p>
        </p:txBody>
      </p:sp>
      <p:sp>
        <p:nvSpPr>
          <p:cNvPr id="8" name="TextBox 7">
            <a:extLst>
              <a:ext uri="{FF2B5EF4-FFF2-40B4-BE49-F238E27FC236}">
                <a16:creationId xmlns:a16="http://schemas.microsoft.com/office/drawing/2014/main" id="{A403E58D-69EA-5D9F-4110-50CA6CF25CD0}"/>
              </a:ext>
            </a:extLst>
          </p:cNvPr>
          <p:cNvSpPr txBox="1"/>
          <p:nvPr/>
        </p:nvSpPr>
        <p:spPr>
          <a:xfrm>
            <a:off x="0" y="-9236"/>
            <a:ext cx="12191999" cy="215444"/>
          </a:xfrm>
          <a:prstGeom prst="rect">
            <a:avLst/>
          </a:prstGeom>
          <a:solidFill>
            <a:srgbClr val="262626"/>
          </a:solid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9" name="직사각형 8">
            <a:extLst>
              <a:ext uri="{FF2B5EF4-FFF2-40B4-BE49-F238E27FC236}">
                <a16:creationId xmlns:a16="http://schemas.microsoft.com/office/drawing/2014/main" id="{7218D062-5C31-FCA1-1626-31E80AC90281}"/>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A797FA58-2CE6-AD7C-A109-885E37661F2C}"/>
              </a:ext>
            </a:extLst>
          </p:cNvPr>
          <p:cNvSpPr txBox="1"/>
          <p:nvPr/>
        </p:nvSpPr>
        <p:spPr>
          <a:xfrm>
            <a:off x="4640267"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pic>
        <p:nvPicPr>
          <p:cNvPr id="5" name="그림 4" descr="텍스트, 라인, 도표, 스크린샷이(가) 표시된 사진&#10;&#10;자동 생성된 설명">
            <a:extLst>
              <a:ext uri="{FF2B5EF4-FFF2-40B4-BE49-F238E27FC236}">
                <a16:creationId xmlns:a16="http://schemas.microsoft.com/office/drawing/2014/main" id="{D98E47AC-C13A-032C-6456-4B8C71C91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18" y="1554863"/>
            <a:ext cx="8928302" cy="5208176"/>
          </a:xfrm>
          <a:prstGeom prst="rect">
            <a:avLst/>
          </a:prstGeom>
        </p:spPr>
      </p:pic>
    </p:spTree>
    <p:extLst>
      <p:ext uri="{BB962C8B-B14F-4D97-AF65-F5344CB8AC3E}">
        <p14:creationId xmlns:p14="http://schemas.microsoft.com/office/powerpoint/2010/main" val="181007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804772"/>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Coefficient Plot for each simple regression model</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a:p>
            <a:pPr>
              <a:lnSpc>
                <a:spcPct val="150000"/>
              </a:lnSpc>
            </a:pPr>
            <a:endParaRPr lang="en-US" altLang="ko-KR" sz="1400" b="1" dirty="0">
              <a:ln>
                <a:solidFill>
                  <a:schemeClr val="tx1">
                    <a:lumMod val="65000"/>
                    <a:lumOff val="35000"/>
                    <a:alpha val="30000"/>
                  </a:schemeClr>
                </a:solidFill>
              </a:ln>
              <a:solidFill>
                <a:schemeClr val="tx2"/>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9129702" y="2297871"/>
            <a:ext cx="2883622" cy="2462213"/>
          </a:xfrm>
          <a:prstGeom prst="rect">
            <a:avLst/>
          </a:prstGeom>
          <a:noFill/>
        </p:spPr>
        <p:txBody>
          <a:bodyPr wrap="square" rtlCol="0">
            <a:spAutoFit/>
          </a:bodyPr>
          <a:lstStyle/>
          <a:p>
            <a:pPr marL="342900" indent="-342900">
              <a:buAutoNum type="arabicPeriod"/>
            </a:pPr>
            <a:r>
              <a:rPr lang="en-US" altLang="ko-KR" sz="1600" b="1" dirty="0" err="1">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Visualisation</a:t>
            </a:r>
            <a:endPar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endParaRPr>
          </a:p>
          <a:p>
            <a:pPr marL="228600" indent="-228600">
              <a:buAutoNum type="arabicPeriod"/>
            </a:pPr>
            <a:endParaRPr lang="en-US" altLang="ko-KR" sz="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Without Drama, </a:t>
            </a:r>
          </a:p>
          <a:p>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idol, and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Samgyeobsal</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are significant</a:t>
            </a: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at a significant level of 5%</a:t>
            </a:r>
          </a:p>
          <a:p>
            <a:endParaRPr lang="ko-KR" altLang="en-US" sz="1600"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2. Interpretation</a:t>
            </a: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Japanese tourists came to Korea for</a:t>
            </a: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food, place, and idol.</a:t>
            </a:r>
          </a:p>
        </p:txBody>
      </p:sp>
      <p:pic>
        <p:nvPicPr>
          <p:cNvPr id="3" name="그림 2" descr="텍스트, 스크린샷, 도표, 라인이(가) 표시된 사진&#10;&#10;자동 생성된 설명">
            <a:extLst>
              <a:ext uri="{FF2B5EF4-FFF2-40B4-BE49-F238E27FC236}">
                <a16:creationId xmlns:a16="http://schemas.microsoft.com/office/drawing/2014/main" id="{514E4847-2222-EA5E-759D-1235BF1FC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84" y="1905416"/>
            <a:ext cx="8304281" cy="4495384"/>
          </a:xfrm>
          <a:prstGeom prst="rect">
            <a:avLst/>
          </a:prstGeom>
        </p:spPr>
      </p:pic>
    </p:spTree>
    <p:extLst>
      <p:ext uri="{BB962C8B-B14F-4D97-AF65-F5344CB8AC3E}">
        <p14:creationId xmlns:p14="http://schemas.microsoft.com/office/powerpoint/2010/main" val="321184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Decomposition Model</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8930808" y="2065927"/>
            <a:ext cx="3005392" cy="1600438"/>
          </a:xfrm>
          <a:prstGeom prst="rect">
            <a:avLst/>
          </a:prstGeom>
          <a:noFill/>
        </p:spPr>
        <p:txBody>
          <a:bodyPr wrap="square" rtlCol="0">
            <a:spAutoFit/>
          </a:bodyPr>
          <a:lstStyle/>
          <a:p>
            <a:pPr marL="342900" indent="-342900">
              <a:buFontTx/>
              <a:buAutoNum type="arabicPeriod"/>
            </a:pP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Result:</a:t>
            </a: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Clear Seasonality</a:t>
            </a: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Weird Trend due to COVID-19</a:t>
            </a:r>
          </a:p>
          <a:p>
            <a:pPr marL="342900" indent="-342900">
              <a:buAutoNum type="arabicPeriod"/>
            </a:pPr>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2" name="그림 1" descr="텍스트, 도표, 폰트, 라인이(가) 표시된 사진&#10;&#10;자동 생성된 설명">
            <a:extLst>
              <a:ext uri="{FF2B5EF4-FFF2-40B4-BE49-F238E27FC236}">
                <a16:creationId xmlns:a16="http://schemas.microsoft.com/office/drawing/2014/main" id="{844C0088-22B5-B2BF-90C1-8114807D7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1697735"/>
            <a:ext cx="8481855" cy="4751359"/>
          </a:xfrm>
          <a:prstGeom prst="rect">
            <a:avLst/>
          </a:prstGeom>
        </p:spPr>
      </p:pic>
    </p:spTree>
    <p:extLst>
      <p:ext uri="{BB962C8B-B14F-4D97-AF65-F5344CB8AC3E}">
        <p14:creationId xmlns:p14="http://schemas.microsoft.com/office/powerpoint/2010/main" val="2791192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Prediction using SARIMA </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8930808" y="2065927"/>
            <a:ext cx="3005392" cy="2031325"/>
          </a:xfrm>
          <a:prstGeom prst="rect">
            <a:avLst/>
          </a:prstGeom>
          <a:noFill/>
        </p:spPr>
        <p:txBody>
          <a:bodyPr wrap="square" rtlCol="0">
            <a:spAutoFit/>
          </a:bodyPr>
          <a:lstStyle/>
          <a:p>
            <a:pPr marL="342900" indent="-342900">
              <a:buFontTx/>
              <a:buAutoNum type="arabicPeriod"/>
            </a:pP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Result:</a:t>
            </a: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ARIMA(0,1,1)(1,0,0)[12]</a:t>
            </a:r>
          </a:p>
          <a:p>
            <a:pPr marL="342900" indent="-342900">
              <a:buAutoNum type="arabicPeriod"/>
            </a:pPr>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pPr marL="342900" indent="-342900">
              <a:buAutoNum type="arabicPeriod"/>
            </a:pP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Point Forecast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pPr lvl="1"/>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6" name="그림 5" descr="텍스트, 도표, 그래프, 라인이(가) 표시된 사진&#10;&#10;자동 생성된 설명">
            <a:extLst>
              <a:ext uri="{FF2B5EF4-FFF2-40B4-BE49-F238E27FC236}">
                <a16:creationId xmlns:a16="http://schemas.microsoft.com/office/drawing/2014/main" id="{0394B0C1-0336-6AD0-2422-3C0243055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779" y="1809465"/>
            <a:ext cx="8191029" cy="4275067"/>
          </a:xfrm>
          <a:prstGeom prst="rect">
            <a:avLst/>
          </a:prstGeom>
        </p:spPr>
      </p:pic>
      <p:graphicFrame>
        <p:nvGraphicFramePr>
          <p:cNvPr id="2" name="표 1">
            <a:extLst>
              <a:ext uri="{FF2B5EF4-FFF2-40B4-BE49-F238E27FC236}">
                <a16:creationId xmlns:a16="http://schemas.microsoft.com/office/drawing/2014/main" id="{7EF6E3FC-152B-4117-292C-92F41B1F6561}"/>
              </a:ext>
            </a:extLst>
          </p:cNvPr>
          <p:cNvGraphicFramePr>
            <a:graphicFrameLocks noGrp="1"/>
          </p:cNvGraphicFramePr>
          <p:nvPr>
            <p:extLst>
              <p:ext uri="{D42A27DB-BD31-4B8C-83A1-F6EECF244321}">
                <p14:modId xmlns:p14="http://schemas.microsoft.com/office/powerpoint/2010/main" val="2204091617"/>
              </p:ext>
            </p:extLst>
          </p:nvPr>
        </p:nvGraphicFramePr>
        <p:xfrm>
          <a:off x="9129384" y="3295394"/>
          <a:ext cx="2608240" cy="2926080"/>
        </p:xfrm>
        <a:graphic>
          <a:graphicData uri="http://schemas.openxmlformats.org/drawingml/2006/table">
            <a:tbl>
              <a:tblPr firstRow="1" bandRow="1">
                <a:tableStyleId>{5C22544A-7EE6-4342-B048-85BDC9FD1C3A}</a:tableStyleId>
              </a:tblPr>
              <a:tblGrid>
                <a:gridCol w="1304120">
                  <a:extLst>
                    <a:ext uri="{9D8B030D-6E8A-4147-A177-3AD203B41FA5}">
                      <a16:colId xmlns:a16="http://schemas.microsoft.com/office/drawing/2014/main" val="3219819449"/>
                    </a:ext>
                  </a:extLst>
                </a:gridCol>
                <a:gridCol w="1304120">
                  <a:extLst>
                    <a:ext uri="{9D8B030D-6E8A-4147-A177-3AD203B41FA5}">
                      <a16:colId xmlns:a16="http://schemas.microsoft.com/office/drawing/2014/main" val="1651431699"/>
                    </a:ext>
                  </a:extLst>
                </a:gridCol>
              </a:tblGrid>
              <a:tr h="0">
                <a:tc>
                  <a:txBody>
                    <a:bodyPr/>
                    <a:lstStyle/>
                    <a:p>
                      <a:pPr latinLnBrk="1"/>
                      <a:r>
                        <a:rPr lang="en-US" altLang="ko-KR" dirty="0"/>
                        <a:t>Time</a:t>
                      </a:r>
                      <a:endParaRPr lang="ko-KR" altLang="en-US" dirty="0"/>
                    </a:p>
                  </a:txBody>
                  <a:tcPr/>
                </a:tc>
                <a:tc>
                  <a:txBody>
                    <a:bodyPr/>
                    <a:lstStyle/>
                    <a:p>
                      <a:pPr latinLnBrk="1"/>
                      <a:r>
                        <a:rPr lang="en-US" altLang="ko-KR" dirty="0"/>
                        <a:t>Tourists</a:t>
                      </a:r>
                      <a:endParaRPr lang="ko-KR" altLang="en-US" dirty="0"/>
                    </a:p>
                  </a:txBody>
                  <a:tcPr/>
                </a:tc>
                <a:extLst>
                  <a:ext uri="{0D108BD9-81ED-4DB2-BD59-A6C34878D82A}">
                    <a16:rowId xmlns:a16="http://schemas.microsoft.com/office/drawing/2014/main" val="1887009259"/>
                  </a:ext>
                </a:extLst>
              </a:tr>
              <a:tr h="0">
                <a:tc>
                  <a:txBody>
                    <a:bodyPr/>
                    <a:lstStyle/>
                    <a:p>
                      <a:pPr latinLnBrk="1"/>
                      <a:r>
                        <a:rPr lang="en-US" altLang="ko-KR" dirty="0"/>
                        <a:t>May 2024</a:t>
                      </a:r>
                      <a:endParaRPr lang="ko-KR" altLang="en-US" dirty="0"/>
                    </a:p>
                  </a:txBody>
                  <a:tcPr/>
                </a:tc>
                <a:tc>
                  <a:txBody>
                    <a:bodyPr/>
                    <a:lstStyle/>
                    <a:p>
                      <a:pPr latinLnBrk="1"/>
                      <a:r>
                        <a:rPr lang="en-US" altLang="ko-KR" dirty="0">
                          <a:effectLst/>
                        </a:rPr>
                        <a:t>258816</a:t>
                      </a:r>
                      <a:endParaRPr lang="ko-KR" altLang="en-US" dirty="0"/>
                    </a:p>
                  </a:txBody>
                  <a:tcPr/>
                </a:tc>
                <a:extLst>
                  <a:ext uri="{0D108BD9-81ED-4DB2-BD59-A6C34878D82A}">
                    <a16:rowId xmlns:a16="http://schemas.microsoft.com/office/drawing/2014/main" val="2123925097"/>
                  </a:ext>
                </a:extLst>
              </a:tr>
              <a:tr h="0">
                <a:tc>
                  <a:txBody>
                    <a:bodyPr/>
                    <a:lstStyle/>
                    <a:p>
                      <a:pPr latinLnBrk="1"/>
                      <a:r>
                        <a:rPr lang="en-US" altLang="ko-KR" dirty="0"/>
                        <a:t>Aug 2024</a:t>
                      </a:r>
                      <a:endParaRPr lang="ko-KR" altLang="en-US" dirty="0"/>
                    </a:p>
                  </a:txBody>
                  <a:tcPr/>
                </a:tc>
                <a:tc>
                  <a:txBody>
                    <a:bodyPr/>
                    <a:lstStyle/>
                    <a:p>
                      <a:pPr latinLnBrk="1"/>
                      <a:r>
                        <a:rPr lang="en-US" altLang="ko-KR" dirty="0">
                          <a:effectLst/>
                        </a:rPr>
                        <a:t>285926</a:t>
                      </a:r>
                      <a:endParaRPr lang="ko-KR" altLang="en-US" dirty="0"/>
                    </a:p>
                  </a:txBody>
                  <a:tcPr/>
                </a:tc>
                <a:extLst>
                  <a:ext uri="{0D108BD9-81ED-4DB2-BD59-A6C34878D82A}">
                    <a16:rowId xmlns:a16="http://schemas.microsoft.com/office/drawing/2014/main" val="606473477"/>
                  </a:ext>
                </a:extLst>
              </a:tr>
              <a:tr h="0">
                <a:tc>
                  <a:txBody>
                    <a:bodyPr/>
                    <a:lstStyle/>
                    <a:p>
                      <a:pPr latinLnBrk="1"/>
                      <a:r>
                        <a:rPr lang="en-US" altLang="ko-KR" dirty="0"/>
                        <a:t>Nov 2024</a:t>
                      </a:r>
                      <a:endParaRPr lang="ko-KR" altLang="en-US" dirty="0"/>
                    </a:p>
                  </a:txBody>
                  <a:tcPr/>
                </a:tc>
                <a:tc>
                  <a:txBody>
                    <a:bodyPr/>
                    <a:lstStyle/>
                    <a:p>
                      <a:pPr latinLnBrk="1"/>
                      <a:r>
                        <a:rPr lang="en-US" altLang="ko-KR" dirty="0">
                          <a:effectLst/>
                        </a:rPr>
                        <a:t>291745</a:t>
                      </a:r>
                      <a:endParaRPr lang="ko-KR" altLang="en-US" dirty="0"/>
                    </a:p>
                  </a:txBody>
                  <a:tcPr/>
                </a:tc>
                <a:extLst>
                  <a:ext uri="{0D108BD9-81ED-4DB2-BD59-A6C34878D82A}">
                    <a16:rowId xmlns:a16="http://schemas.microsoft.com/office/drawing/2014/main" val="1359968271"/>
                  </a:ext>
                </a:extLst>
              </a:tr>
              <a:tr h="0">
                <a:tc>
                  <a:txBody>
                    <a:bodyPr/>
                    <a:lstStyle/>
                    <a:p>
                      <a:pPr latinLnBrk="1"/>
                      <a:r>
                        <a:rPr lang="en-US" altLang="ko-KR" dirty="0"/>
                        <a:t>Feb 2025</a:t>
                      </a:r>
                      <a:endParaRPr lang="ko-KR" altLang="en-US" dirty="0"/>
                    </a:p>
                  </a:txBody>
                  <a:tcPr/>
                </a:tc>
                <a:tc>
                  <a:txBody>
                    <a:bodyPr/>
                    <a:lstStyle/>
                    <a:p>
                      <a:pPr latinLnBrk="1"/>
                      <a:r>
                        <a:rPr lang="en-US" altLang="ko-KR" dirty="0">
                          <a:effectLst/>
                        </a:rPr>
                        <a:t>258432</a:t>
                      </a:r>
                      <a:endParaRPr lang="ko-KR" altLang="en-US" dirty="0"/>
                    </a:p>
                  </a:txBody>
                  <a:tcPr/>
                </a:tc>
                <a:extLst>
                  <a:ext uri="{0D108BD9-81ED-4DB2-BD59-A6C34878D82A}">
                    <a16:rowId xmlns:a16="http://schemas.microsoft.com/office/drawing/2014/main" val="2126461116"/>
                  </a:ext>
                </a:extLst>
              </a:tr>
              <a:tr h="0">
                <a:tc>
                  <a:txBody>
                    <a:bodyPr/>
                    <a:lstStyle/>
                    <a:p>
                      <a:pPr latinLnBrk="1"/>
                      <a:r>
                        <a:rPr lang="en-US" altLang="ko-KR" dirty="0"/>
                        <a:t>May 2025</a:t>
                      </a:r>
                      <a:endParaRPr lang="ko-KR" altLang="en-US" dirty="0"/>
                    </a:p>
                  </a:txBody>
                  <a:tcPr/>
                </a:tc>
                <a:tc>
                  <a:txBody>
                    <a:bodyPr/>
                    <a:lstStyle/>
                    <a:p>
                      <a:pPr latinLnBrk="1"/>
                      <a:r>
                        <a:rPr lang="en-US" altLang="ko-KR" dirty="0">
                          <a:effectLst/>
                        </a:rPr>
                        <a:t>286884</a:t>
                      </a:r>
                      <a:endParaRPr lang="ko-KR" altLang="en-US" dirty="0"/>
                    </a:p>
                  </a:txBody>
                  <a:tcPr/>
                </a:tc>
                <a:extLst>
                  <a:ext uri="{0D108BD9-81ED-4DB2-BD59-A6C34878D82A}">
                    <a16:rowId xmlns:a16="http://schemas.microsoft.com/office/drawing/2014/main" val="1112897042"/>
                  </a:ext>
                </a:extLst>
              </a:tr>
              <a:tr h="0">
                <a:tc>
                  <a:txBody>
                    <a:bodyPr/>
                    <a:lstStyle/>
                    <a:p>
                      <a:pPr latinLnBrk="1"/>
                      <a:r>
                        <a:rPr lang="en-US" altLang="ko-KR" dirty="0"/>
                        <a:t>Aug 2025</a:t>
                      </a:r>
                      <a:endParaRPr lang="ko-KR" altLang="en-US" dirty="0"/>
                    </a:p>
                  </a:txBody>
                  <a:tcPr/>
                </a:tc>
                <a:tc>
                  <a:txBody>
                    <a:bodyPr/>
                    <a:lstStyle/>
                    <a:p>
                      <a:pPr latinLnBrk="1"/>
                      <a:r>
                        <a:rPr lang="en-US" altLang="ko-KR" dirty="0">
                          <a:effectLst/>
                        </a:rPr>
                        <a:t>296384</a:t>
                      </a:r>
                      <a:endParaRPr lang="ko-KR" altLang="en-US" dirty="0"/>
                    </a:p>
                  </a:txBody>
                  <a:tcPr/>
                </a:tc>
                <a:extLst>
                  <a:ext uri="{0D108BD9-81ED-4DB2-BD59-A6C34878D82A}">
                    <a16:rowId xmlns:a16="http://schemas.microsoft.com/office/drawing/2014/main" val="4037434161"/>
                  </a:ext>
                </a:extLst>
              </a:tr>
              <a:tr h="0">
                <a:tc>
                  <a:txBody>
                    <a:bodyPr/>
                    <a:lstStyle/>
                    <a:p>
                      <a:pPr latinLnBrk="1"/>
                      <a:r>
                        <a:rPr lang="en-US" altLang="ko-KR" dirty="0"/>
                        <a:t>Nov 2025</a:t>
                      </a:r>
                      <a:endParaRPr lang="ko-KR" altLang="en-US" dirty="0"/>
                    </a:p>
                  </a:txBody>
                  <a:tcPr/>
                </a:tc>
                <a:tc>
                  <a:txBody>
                    <a:bodyPr/>
                    <a:lstStyle/>
                    <a:p>
                      <a:pPr latinLnBrk="1"/>
                      <a:r>
                        <a:rPr lang="en-US" altLang="ko-KR">
                          <a:effectLst/>
                        </a:rPr>
                        <a:t>298424</a:t>
                      </a:r>
                      <a:endParaRPr lang="ko-KR" altLang="en-US" dirty="0"/>
                    </a:p>
                  </a:txBody>
                  <a:tcPr/>
                </a:tc>
                <a:extLst>
                  <a:ext uri="{0D108BD9-81ED-4DB2-BD59-A6C34878D82A}">
                    <a16:rowId xmlns:a16="http://schemas.microsoft.com/office/drawing/2014/main" val="2433218800"/>
                  </a:ext>
                </a:extLst>
              </a:tr>
            </a:tbl>
          </a:graphicData>
        </a:graphic>
      </p:graphicFrame>
    </p:spTree>
    <p:extLst>
      <p:ext uri="{BB962C8B-B14F-4D97-AF65-F5344CB8AC3E}">
        <p14:creationId xmlns:p14="http://schemas.microsoft.com/office/powerpoint/2010/main" val="132735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Box-</a:t>
            </a:r>
            <a:r>
              <a:rPr lang="en-US" altLang="ko-KR" sz="2800" b="1" dirty="0" err="1">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Ljung</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test</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 name="그림 2">
            <a:extLst>
              <a:ext uri="{FF2B5EF4-FFF2-40B4-BE49-F238E27FC236}">
                <a16:creationId xmlns:a16="http://schemas.microsoft.com/office/drawing/2014/main" id="{B5A3EB61-0E4A-47B8-5E51-4A6CF46059EE}"/>
              </a:ext>
            </a:extLst>
          </p:cNvPr>
          <p:cNvPicPr>
            <a:picLocks noChangeAspect="1"/>
          </p:cNvPicPr>
          <p:nvPr/>
        </p:nvPicPr>
        <p:blipFill>
          <a:blip r:embed="rId2"/>
          <a:stretch>
            <a:fillRect/>
          </a:stretch>
        </p:blipFill>
        <p:spPr>
          <a:xfrm>
            <a:off x="945203" y="2649534"/>
            <a:ext cx="5835757" cy="2454723"/>
          </a:xfrm>
          <a:prstGeom prst="rect">
            <a:avLst/>
          </a:prstGeom>
        </p:spPr>
      </p:pic>
    </p:spTree>
    <p:extLst>
      <p:ext uri="{BB962C8B-B14F-4D97-AF65-F5344CB8AC3E}">
        <p14:creationId xmlns:p14="http://schemas.microsoft.com/office/powerpoint/2010/main" val="337404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32C94D81-C0CA-951C-1D4A-88EFA03C66DE}"/>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ABD038E1-4E33-327C-7C4B-50305BFA6878}"/>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EE50DF2-E758-1B04-A5D5-5DCC1183D216}"/>
              </a:ext>
            </a:extLst>
          </p:cNvPr>
          <p:cNvSpPr txBox="1"/>
          <p:nvPr/>
        </p:nvSpPr>
        <p:spPr>
          <a:xfrm>
            <a:off x="0" y="-9236"/>
            <a:ext cx="12191999" cy="215444"/>
          </a:xfrm>
          <a:prstGeom prst="rect">
            <a:avLst/>
          </a:prstGeom>
          <a:solidFill>
            <a:srgbClr val="262626"/>
          </a:solid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7FD7C604-CFD2-D85D-3018-508C9FAF5BFE}"/>
              </a:ext>
            </a:extLst>
          </p:cNvPr>
          <p:cNvSpPr txBox="1"/>
          <p:nvPr/>
        </p:nvSpPr>
        <p:spPr>
          <a:xfrm>
            <a:off x="2898703" y="1282333"/>
            <a:ext cx="3329301" cy="523220"/>
          </a:xfrm>
          <a:prstGeom prst="rect">
            <a:avLst/>
          </a:prstGeom>
          <a:noFill/>
        </p:spPr>
        <p:txBody>
          <a:bodyPr wrap="square" rtlCol="0">
            <a:spAutoFit/>
          </a:bodyPr>
          <a:lstStyle/>
          <a:p>
            <a:r>
              <a:rPr lang="en-US" altLang="ko-KR" sz="2800" b="1" dirty="0">
                <a:ln>
                  <a:solidFill>
                    <a:schemeClr val="tx1">
                      <a:lumMod val="65000"/>
                      <a:lumOff val="35000"/>
                      <a:alpha val="0"/>
                    </a:schemeClr>
                  </a:solidFill>
                </a:ln>
                <a:solidFill>
                  <a:schemeClr val="accent1"/>
                </a:solidFill>
                <a:latin typeface="-윤고딕350" panose="02030504000101010101" pitchFamily="18" charset="-127"/>
                <a:ea typeface="-윤고딕350" panose="02030504000101010101"/>
              </a:rPr>
              <a:t>Contents</a:t>
            </a:r>
          </a:p>
        </p:txBody>
      </p:sp>
      <p:sp>
        <p:nvSpPr>
          <p:cNvPr id="19" name="TextBox 18">
            <a:extLst>
              <a:ext uri="{FF2B5EF4-FFF2-40B4-BE49-F238E27FC236}">
                <a16:creationId xmlns:a16="http://schemas.microsoft.com/office/drawing/2014/main" id="{DA9F3E49-744A-B688-EA32-3770BA6C795D}"/>
              </a:ext>
            </a:extLst>
          </p:cNvPr>
          <p:cNvSpPr txBox="1"/>
          <p:nvPr/>
        </p:nvSpPr>
        <p:spPr>
          <a:xfrm>
            <a:off x="3935500" y="1879920"/>
            <a:ext cx="4320997" cy="388215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Introduction</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Problem Motivation</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Literature Review</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Statement of Research Objectives</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Methodology and Result</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Expected Original Contribution</a:t>
            </a:r>
          </a:p>
          <a:p>
            <a:pPr marL="171450" indent="-171450">
              <a:lnSpc>
                <a:spcPct val="200000"/>
              </a:lnSpc>
              <a:buFont typeface="Arial" panose="020B0604020202020204" pitchFamily="34" charset="0"/>
              <a:buChar char="•"/>
            </a:pPr>
            <a:r>
              <a:rPr lang="en-US" altLang="ko-KR" dirty="0">
                <a:ln>
                  <a:solidFill>
                    <a:schemeClr val="tx1">
                      <a:lumMod val="65000"/>
                      <a:lumOff val="35000"/>
                      <a:alpha val="0"/>
                    </a:schemeClr>
                  </a:solidFill>
                </a:ln>
                <a:solidFill>
                  <a:schemeClr val="tx1">
                    <a:lumMod val="65000"/>
                    <a:lumOff val="35000"/>
                  </a:schemeClr>
                </a:solidFill>
                <a:latin typeface="-윤고딕350" panose="02030504000101010101" pitchFamily="18" charset="-127"/>
                <a:ea typeface="-윤고딕350" panose="02030504000101010101"/>
              </a:rPr>
              <a:t>Reference List</a:t>
            </a:r>
          </a:p>
        </p:txBody>
      </p:sp>
      <p:sp>
        <p:nvSpPr>
          <p:cNvPr id="3" name="TextBox 2">
            <a:extLst>
              <a:ext uri="{FF2B5EF4-FFF2-40B4-BE49-F238E27FC236}">
                <a16:creationId xmlns:a16="http://schemas.microsoft.com/office/drawing/2014/main" id="{82D30F9E-103F-2E3F-EEB9-40DC4B99279A}"/>
              </a:ext>
            </a:extLst>
          </p:cNvPr>
          <p:cNvSpPr txBox="1"/>
          <p:nvPr/>
        </p:nvSpPr>
        <p:spPr>
          <a:xfrm>
            <a:off x="5512866" y="231044"/>
            <a:ext cx="1166281"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Contents</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777621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ACF, PACF of Residuals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 name="그림 2">
            <a:extLst>
              <a:ext uri="{FF2B5EF4-FFF2-40B4-BE49-F238E27FC236}">
                <a16:creationId xmlns:a16="http://schemas.microsoft.com/office/drawing/2014/main" id="{16DA4086-0D21-358A-EC9C-6F3C85CC9FFB}"/>
              </a:ext>
            </a:extLst>
          </p:cNvPr>
          <p:cNvPicPr>
            <a:picLocks noChangeAspect="1"/>
          </p:cNvPicPr>
          <p:nvPr/>
        </p:nvPicPr>
        <p:blipFill>
          <a:blip r:embed="rId2"/>
          <a:stretch>
            <a:fillRect/>
          </a:stretch>
        </p:blipFill>
        <p:spPr>
          <a:xfrm>
            <a:off x="739779" y="2688957"/>
            <a:ext cx="4203700" cy="2362200"/>
          </a:xfrm>
          <a:prstGeom prst="rect">
            <a:avLst/>
          </a:prstGeom>
        </p:spPr>
      </p:pic>
      <p:pic>
        <p:nvPicPr>
          <p:cNvPr id="10" name="그림 9">
            <a:extLst>
              <a:ext uri="{FF2B5EF4-FFF2-40B4-BE49-F238E27FC236}">
                <a16:creationId xmlns:a16="http://schemas.microsoft.com/office/drawing/2014/main" id="{9556B6F7-26E2-B02C-6DDD-B4A1EC0B28B8}"/>
              </a:ext>
            </a:extLst>
          </p:cNvPr>
          <p:cNvPicPr>
            <a:picLocks noChangeAspect="1"/>
          </p:cNvPicPr>
          <p:nvPr/>
        </p:nvPicPr>
        <p:blipFill>
          <a:blip r:embed="rId3"/>
          <a:stretch>
            <a:fillRect/>
          </a:stretch>
        </p:blipFill>
        <p:spPr>
          <a:xfrm>
            <a:off x="6593676" y="2682631"/>
            <a:ext cx="4140200" cy="2336800"/>
          </a:xfrm>
          <a:prstGeom prst="rect">
            <a:avLst/>
          </a:prstGeom>
        </p:spPr>
      </p:pic>
    </p:spTree>
    <p:extLst>
      <p:ext uri="{BB962C8B-B14F-4D97-AF65-F5344CB8AC3E}">
        <p14:creationId xmlns:p14="http://schemas.microsoft.com/office/powerpoint/2010/main" val="275320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Analysis using ARIMAX model including Samgyeosal keyword</a:t>
            </a: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91452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SARIMAX model including </a:t>
            </a:r>
            <a:r>
              <a:rPr lang="en-US" altLang="ko-KR" sz="2800" b="1" dirty="0" err="1">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Samgyeosal</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keyword</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5" name="TextBox 14">
            <a:extLst>
              <a:ext uri="{FF2B5EF4-FFF2-40B4-BE49-F238E27FC236}">
                <a16:creationId xmlns:a16="http://schemas.microsoft.com/office/drawing/2014/main" id="{07DF04F9-E167-2892-E7E5-534F5121D319}"/>
              </a:ext>
            </a:extLst>
          </p:cNvPr>
          <p:cNvSpPr txBox="1"/>
          <p:nvPr/>
        </p:nvSpPr>
        <p:spPr>
          <a:xfrm>
            <a:off x="6912546" y="3762059"/>
            <a:ext cx="4623085" cy="954107"/>
          </a:xfrm>
          <a:prstGeom prst="rect">
            <a:avLst/>
          </a:prstGeom>
          <a:noFill/>
        </p:spPr>
        <p:txBody>
          <a:bodyPr wrap="square" rtlCol="0">
            <a:spAutoFit/>
          </a:bodyPr>
          <a:lstStyle/>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Using the SARIMAX model improves the accuracy of the tourist arrival forecasts compared to the basic ARIMA model, as evidenced by the lower RMSE values</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10" name="그림 9">
            <a:extLst>
              <a:ext uri="{FF2B5EF4-FFF2-40B4-BE49-F238E27FC236}">
                <a16:creationId xmlns:a16="http://schemas.microsoft.com/office/drawing/2014/main" id="{5D184F01-189B-A0D6-C18D-AE265385631B}"/>
              </a:ext>
            </a:extLst>
          </p:cNvPr>
          <p:cNvPicPr>
            <a:picLocks noChangeAspect="1"/>
          </p:cNvPicPr>
          <p:nvPr/>
        </p:nvPicPr>
        <p:blipFill>
          <a:blip r:embed="rId2"/>
          <a:stretch>
            <a:fillRect/>
          </a:stretch>
        </p:blipFill>
        <p:spPr>
          <a:xfrm>
            <a:off x="833277" y="2000424"/>
            <a:ext cx="7711200" cy="882681"/>
          </a:xfrm>
          <a:prstGeom prst="rect">
            <a:avLst/>
          </a:prstGeom>
        </p:spPr>
      </p:pic>
      <p:pic>
        <p:nvPicPr>
          <p:cNvPr id="17" name="그림 16">
            <a:extLst>
              <a:ext uri="{FF2B5EF4-FFF2-40B4-BE49-F238E27FC236}">
                <a16:creationId xmlns:a16="http://schemas.microsoft.com/office/drawing/2014/main" id="{72F8B9B3-01D8-5840-FBE0-9D6AF864E07C}"/>
              </a:ext>
            </a:extLst>
          </p:cNvPr>
          <p:cNvPicPr>
            <a:picLocks noChangeAspect="1"/>
          </p:cNvPicPr>
          <p:nvPr/>
        </p:nvPicPr>
        <p:blipFill>
          <a:blip r:embed="rId3"/>
          <a:stretch>
            <a:fillRect/>
          </a:stretch>
        </p:blipFill>
        <p:spPr>
          <a:xfrm>
            <a:off x="833277" y="3010316"/>
            <a:ext cx="5706068" cy="3616640"/>
          </a:xfrm>
          <a:prstGeom prst="rect">
            <a:avLst/>
          </a:prstGeom>
        </p:spPr>
      </p:pic>
    </p:spTree>
    <p:extLst>
      <p:ext uri="{BB962C8B-B14F-4D97-AF65-F5344CB8AC3E}">
        <p14:creationId xmlns:p14="http://schemas.microsoft.com/office/powerpoint/2010/main" val="3651756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SARIMAX model including multiple keywords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6450784" y="1888654"/>
            <a:ext cx="5247229" cy="3631763"/>
          </a:xfrm>
          <a:prstGeom prst="rect">
            <a:avLst/>
          </a:prstGeom>
          <a:noFill/>
        </p:spPr>
        <p:txBody>
          <a:bodyPr wrap="square" rtlCol="0">
            <a:spAutoFit/>
          </a:bodyPr>
          <a:lstStyle/>
          <a:p>
            <a:pPr marL="342900" indent="-342900">
              <a:buAutoNum type="arabicPeriod"/>
            </a:pPr>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Classification of keywords</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Keywords can be classified into place, food, and so on</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Rather than using one exogenous variable, the model could include more than two exogenous variables</a:t>
            </a:r>
          </a:p>
          <a:p>
            <a:endParaRPr lang="ko-KR" altLang="en-US" sz="1600"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2. Hit-map representation</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Hit-map shows that Samgyeopsal and K-pop have a high correlation(0.88)</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Samgyeopsal has a more powerful impact on the dependent variable than that of K-pop</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To avoid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multicollinearty</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K-pop is removed.</a:t>
            </a:r>
          </a:p>
        </p:txBody>
      </p:sp>
      <p:pic>
        <p:nvPicPr>
          <p:cNvPr id="6" name="그림 5">
            <a:extLst>
              <a:ext uri="{FF2B5EF4-FFF2-40B4-BE49-F238E27FC236}">
                <a16:creationId xmlns:a16="http://schemas.microsoft.com/office/drawing/2014/main" id="{B42AC5BB-3A74-1FF7-8BF1-B43D8099A07B}"/>
              </a:ext>
            </a:extLst>
          </p:cNvPr>
          <p:cNvPicPr>
            <a:picLocks noChangeAspect="1"/>
          </p:cNvPicPr>
          <p:nvPr/>
        </p:nvPicPr>
        <p:blipFill>
          <a:blip r:embed="rId2"/>
          <a:stretch>
            <a:fillRect/>
          </a:stretch>
        </p:blipFill>
        <p:spPr>
          <a:xfrm>
            <a:off x="751777" y="1888654"/>
            <a:ext cx="4989440" cy="4404298"/>
          </a:xfrm>
          <a:prstGeom prst="rect">
            <a:avLst/>
          </a:prstGeom>
        </p:spPr>
      </p:pic>
    </p:spTree>
    <p:extLst>
      <p:ext uri="{BB962C8B-B14F-4D97-AF65-F5344CB8AC3E}">
        <p14:creationId xmlns:p14="http://schemas.microsoft.com/office/powerpoint/2010/main" val="3830018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SARIMAX model including multiple keywords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6450784" y="1888654"/>
            <a:ext cx="5247229" cy="4278094"/>
          </a:xfrm>
          <a:prstGeom prst="rect">
            <a:avLst/>
          </a:prstGeom>
          <a:noFill/>
        </p:spPr>
        <p:txBody>
          <a:bodyPr wrap="square" rtlCol="0">
            <a:spAutoFit/>
          </a:bodyPr>
          <a:lstStyle/>
          <a:p>
            <a:pPr marL="342900" indent="-342900">
              <a:buAutoNum type="arabicPeriod"/>
            </a:pPr>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Methodology</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If a Japanese searched any keywords in Jan, 2024, it is more likely to come Korea after one to four months.</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Including lag from 0 to 4 and 5 number of keywords, the loop generated by data from January 2010 to December 2023, tests 5^6 models by RMSE criteria which is calculated by out-of-sample data, from January 2024 to April 2024. </a:t>
            </a: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Chicken Rib is removed as the data of earlier period is almost 0 and the number of data is different from that of DV.</a:t>
            </a:r>
          </a:p>
          <a:p>
            <a:endParaRPr lang="ko-KR" altLang="en-US" sz="1600"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2. Result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The lags of variables are 2,4,3,4,0,4 for Seoul, K-Drama,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Samgeopsal</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Seongsu</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and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Hangang</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RMSE is lower than that of SARIMAX with one keyword.</a:t>
            </a:r>
          </a:p>
        </p:txBody>
      </p:sp>
      <p:pic>
        <p:nvPicPr>
          <p:cNvPr id="3" name="그림 2">
            <a:extLst>
              <a:ext uri="{FF2B5EF4-FFF2-40B4-BE49-F238E27FC236}">
                <a16:creationId xmlns:a16="http://schemas.microsoft.com/office/drawing/2014/main" id="{64BB43B1-000F-B24F-C8FB-4B819203BF05}"/>
              </a:ext>
            </a:extLst>
          </p:cNvPr>
          <p:cNvPicPr>
            <a:picLocks noChangeAspect="1"/>
          </p:cNvPicPr>
          <p:nvPr/>
        </p:nvPicPr>
        <p:blipFill>
          <a:blip r:embed="rId2"/>
          <a:stretch>
            <a:fillRect/>
          </a:stretch>
        </p:blipFill>
        <p:spPr>
          <a:xfrm>
            <a:off x="843144" y="1718912"/>
            <a:ext cx="5447297" cy="4802125"/>
          </a:xfrm>
          <a:prstGeom prst="rect">
            <a:avLst/>
          </a:prstGeom>
        </p:spPr>
      </p:pic>
    </p:spTree>
    <p:extLst>
      <p:ext uri="{BB962C8B-B14F-4D97-AF65-F5344CB8AC3E}">
        <p14:creationId xmlns:p14="http://schemas.microsoft.com/office/powerpoint/2010/main" val="495650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SARIMAX model including multiple keywords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7866993" y="1888654"/>
            <a:ext cx="3831020" cy="3631763"/>
          </a:xfrm>
          <a:prstGeom prst="rect">
            <a:avLst/>
          </a:prstGeom>
          <a:noFill/>
        </p:spPr>
        <p:txBody>
          <a:bodyPr wrap="square" rtlCol="0">
            <a:spAutoFit/>
          </a:bodyPr>
          <a:lstStyle/>
          <a:p>
            <a:pPr marL="342900" indent="-342900">
              <a:buAutoNum type="arabicPeriod"/>
            </a:pPr>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Full Model</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The impact of each variable can be interpreted by coefficients. </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The values of coefficients are on the left.</a:t>
            </a:r>
          </a:p>
          <a:p>
            <a:endParaRPr lang="ko-KR" altLang="en-US" sz="1600"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2. Result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Searches for samgyeopsal before a trip significantly influence the number of tourists in the subsequent period</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Searches for </a:t>
            </a:r>
            <a:r>
              <a:rPr lang="en-US" altLang="ko-KR" sz="14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during </a:t>
            </a: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the current month influence the number of tourists in that same month</a:t>
            </a:r>
          </a:p>
        </p:txBody>
      </p:sp>
      <p:pic>
        <p:nvPicPr>
          <p:cNvPr id="6" name="그림 5">
            <a:extLst>
              <a:ext uri="{FF2B5EF4-FFF2-40B4-BE49-F238E27FC236}">
                <a16:creationId xmlns:a16="http://schemas.microsoft.com/office/drawing/2014/main" id="{A899C9D3-2DE2-C184-97D4-C50C37532125}"/>
              </a:ext>
            </a:extLst>
          </p:cNvPr>
          <p:cNvPicPr>
            <a:picLocks noChangeAspect="1"/>
          </p:cNvPicPr>
          <p:nvPr/>
        </p:nvPicPr>
        <p:blipFill>
          <a:blip r:embed="rId3"/>
          <a:stretch>
            <a:fillRect/>
          </a:stretch>
        </p:blipFill>
        <p:spPr>
          <a:xfrm>
            <a:off x="742646" y="1747349"/>
            <a:ext cx="6792869" cy="5110651"/>
          </a:xfrm>
          <a:prstGeom prst="rect">
            <a:avLst/>
          </a:prstGeom>
        </p:spPr>
      </p:pic>
    </p:spTree>
    <p:extLst>
      <p:ext uri="{BB962C8B-B14F-4D97-AF65-F5344CB8AC3E}">
        <p14:creationId xmlns:p14="http://schemas.microsoft.com/office/powerpoint/2010/main" val="300176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Q-Q plot</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 name="그림 2">
            <a:extLst>
              <a:ext uri="{FF2B5EF4-FFF2-40B4-BE49-F238E27FC236}">
                <a16:creationId xmlns:a16="http://schemas.microsoft.com/office/drawing/2014/main" id="{B45C8ED5-6B90-0BA3-0337-A9FC37482336}"/>
              </a:ext>
            </a:extLst>
          </p:cNvPr>
          <p:cNvPicPr>
            <a:picLocks noChangeAspect="1"/>
          </p:cNvPicPr>
          <p:nvPr/>
        </p:nvPicPr>
        <p:blipFill>
          <a:blip r:embed="rId2"/>
          <a:stretch>
            <a:fillRect/>
          </a:stretch>
        </p:blipFill>
        <p:spPr>
          <a:xfrm>
            <a:off x="2692088" y="1965248"/>
            <a:ext cx="5468113" cy="4048690"/>
          </a:xfrm>
          <a:prstGeom prst="rect">
            <a:avLst/>
          </a:prstGeom>
        </p:spPr>
      </p:pic>
    </p:spTree>
    <p:extLst>
      <p:ext uri="{BB962C8B-B14F-4D97-AF65-F5344CB8AC3E}">
        <p14:creationId xmlns:p14="http://schemas.microsoft.com/office/powerpoint/2010/main" val="109011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Box-</a:t>
            </a:r>
            <a:r>
              <a:rPr lang="en-US" altLang="ko-KR" sz="2800" b="1" dirty="0" err="1">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Ljung</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test and ACF and PACF of residuals                     </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13" name="그림 12">
            <a:extLst>
              <a:ext uri="{FF2B5EF4-FFF2-40B4-BE49-F238E27FC236}">
                <a16:creationId xmlns:a16="http://schemas.microsoft.com/office/drawing/2014/main" id="{C888830D-079E-711C-92A6-1E4B6936A14C}"/>
              </a:ext>
            </a:extLst>
          </p:cNvPr>
          <p:cNvPicPr>
            <a:picLocks noChangeAspect="1"/>
          </p:cNvPicPr>
          <p:nvPr/>
        </p:nvPicPr>
        <p:blipFill>
          <a:blip r:embed="rId2"/>
          <a:stretch>
            <a:fillRect/>
          </a:stretch>
        </p:blipFill>
        <p:spPr>
          <a:xfrm>
            <a:off x="739779" y="2028188"/>
            <a:ext cx="4791744" cy="1752845"/>
          </a:xfrm>
          <a:prstGeom prst="rect">
            <a:avLst/>
          </a:prstGeom>
        </p:spPr>
      </p:pic>
      <p:pic>
        <p:nvPicPr>
          <p:cNvPr id="17" name="그림 16">
            <a:extLst>
              <a:ext uri="{FF2B5EF4-FFF2-40B4-BE49-F238E27FC236}">
                <a16:creationId xmlns:a16="http://schemas.microsoft.com/office/drawing/2014/main" id="{28EED097-B405-8CF1-52DA-F70D16A75FFF}"/>
              </a:ext>
            </a:extLst>
          </p:cNvPr>
          <p:cNvPicPr>
            <a:picLocks noChangeAspect="1"/>
          </p:cNvPicPr>
          <p:nvPr/>
        </p:nvPicPr>
        <p:blipFill>
          <a:blip r:embed="rId3"/>
          <a:stretch>
            <a:fillRect/>
          </a:stretch>
        </p:blipFill>
        <p:spPr>
          <a:xfrm>
            <a:off x="6271304" y="1774070"/>
            <a:ext cx="5267862" cy="4153921"/>
          </a:xfrm>
          <a:prstGeom prst="rect">
            <a:avLst/>
          </a:prstGeom>
        </p:spPr>
      </p:pic>
      <p:sp>
        <p:nvSpPr>
          <p:cNvPr id="19" name="TextBox 18">
            <a:extLst>
              <a:ext uri="{FF2B5EF4-FFF2-40B4-BE49-F238E27FC236}">
                <a16:creationId xmlns:a16="http://schemas.microsoft.com/office/drawing/2014/main" id="{F12B08E2-171A-19BE-F2AA-7A978857CDCD}"/>
              </a:ext>
            </a:extLst>
          </p:cNvPr>
          <p:cNvSpPr txBox="1"/>
          <p:nvPr/>
        </p:nvSpPr>
        <p:spPr>
          <a:xfrm>
            <a:off x="617480" y="6013938"/>
            <a:ext cx="7281044" cy="400110"/>
          </a:xfrm>
          <a:prstGeom prst="rect">
            <a:avLst/>
          </a:prstGeom>
          <a:noFill/>
        </p:spPr>
        <p:txBody>
          <a:bodyPr wrap="square" rtlCol="0">
            <a:spAutoFit/>
          </a:bodyPr>
          <a:lstStyle/>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The residuals of the model includes autocorrelation</a:t>
            </a:r>
          </a:p>
        </p:txBody>
      </p:sp>
    </p:spTree>
    <p:extLst>
      <p:ext uri="{BB962C8B-B14F-4D97-AF65-F5344CB8AC3E}">
        <p14:creationId xmlns:p14="http://schemas.microsoft.com/office/powerpoint/2010/main" val="2511601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8" y="1174515"/>
            <a:ext cx="11336607"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Manually fitted SARIMAX model including multiple keywords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2" name="TextBox 11">
            <a:extLst>
              <a:ext uri="{FF2B5EF4-FFF2-40B4-BE49-F238E27FC236}">
                <a16:creationId xmlns:a16="http://schemas.microsoft.com/office/drawing/2014/main" id="{9094DADA-0912-5CEA-46D9-FB2C463142A8}"/>
              </a:ext>
            </a:extLst>
          </p:cNvPr>
          <p:cNvSpPr txBox="1"/>
          <p:nvPr/>
        </p:nvSpPr>
        <p:spPr>
          <a:xfrm>
            <a:off x="6554394" y="4207224"/>
            <a:ext cx="5247229" cy="1200329"/>
          </a:xfrm>
          <a:prstGeom prst="rect">
            <a:avLst/>
          </a:prstGeom>
          <a:noFill/>
        </p:spPr>
        <p:txBody>
          <a:bodyPr wrap="square" rtlCol="0">
            <a:spAutoFit/>
          </a:bodyPr>
          <a:lstStyle/>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Result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The new model has much more improved prediction RMSE results than the both prior full model and the each model using just one key-word data</a:t>
            </a:r>
          </a:p>
        </p:txBody>
      </p:sp>
      <p:pic>
        <p:nvPicPr>
          <p:cNvPr id="6" name="그림 5">
            <a:extLst>
              <a:ext uri="{FF2B5EF4-FFF2-40B4-BE49-F238E27FC236}">
                <a16:creationId xmlns:a16="http://schemas.microsoft.com/office/drawing/2014/main" id="{8F5D95C7-60E3-3F50-274A-B665976F3F36}"/>
              </a:ext>
            </a:extLst>
          </p:cNvPr>
          <p:cNvPicPr>
            <a:picLocks noChangeAspect="1"/>
          </p:cNvPicPr>
          <p:nvPr/>
        </p:nvPicPr>
        <p:blipFill>
          <a:blip r:embed="rId2"/>
          <a:stretch>
            <a:fillRect/>
          </a:stretch>
        </p:blipFill>
        <p:spPr>
          <a:xfrm>
            <a:off x="680928" y="1781759"/>
            <a:ext cx="5718413" cy="4697870"/>
          </a:xfrm>
          <a:prstGeom prst="rect">
            <a:avLst/>
          </a:prstGeom>
        </p:spPr>
      </p:pic>
      <p:pic>
        <p:nvPicPr>
          <p:cNvPr id="11" name="그림 10">
            <a:extLst>
              <a:ext uri="{FF2B5EF4-FFF2-40B4-BE49-F238E27FC236}">
                <a16:creationId xmlns:a16="http://schemas.microsoft.com/office/drawing/2014/main" id="{320701D7-2CCE-B0EF-754F-FE78100E610C}"/>
              </a:ext>
            </a:extLst>
          </p:cNvPr>
          <p:cNvPicPr>
            <a:picLocks noChangeAspect="1"/>
          </p:cNvPicPr>
          <p:nvPr/>
        </p:nvPicPr>
        <p:blipFill>
          <a:blip r:embed="rId3"/>
          <a:stretch>
            <a:fillRect/>
          </a:stretch>
        </p:blipFill>
        <p:spPr>
          <a:xfrm>
            <a:off x="6554394" y="1855646"/>
            <a:ext cx="3871363" cy="1690396"/>
          </a:xfrm>
          <a:prstGeom prst="rect">
            <a:avLst/>
          </a:prstGeom>
        </p:spPr>
      </p:pic>
    </p:spTree>
    <p:extLst>
      <p:ext uri="{BB962C8B-B14F-4D97-AF65-F5344CB8AC3E}">
        <p14:creationId xmlns:p14="http://schemas.microsoft.com/office/powerpoint/2010/main" val="265872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1"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8" y="1174515"/>
            <a:ext cx="11336607"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Manually fitted SARIMAX model including multiple keywords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 name="그림 2">
            <a:extLst>
              <a:ext uri="{FF2B5EF4-FFF2-40B4-BE49-F238E27FC236}">
                <a16:creationId xmlns:a16="http://schemas.microsoft.com/office/drawing/2014/main" id="{44AE6B3F-B7D9-65CC-544B-4FE41E0330D4}"/>
              </a:ext>
            </a:extLst>
          </p:cNvPr>
          <p:cNvPicPr>
            <a:picLocks noChangeAspect="1"/>
          </p:cNvPicPr>
          <p:nvPr/>
        </p:nvPicPr>
        <p:blipFill>
          <a:blip r:embed="rId2"/>
          <a:stretch>
            <a:fillRect/>
          </a:stretch>
        </p:blipFill>
        <p:spPr>
          <a:xfrm>
            <a:off x="248279" y="2028188"/>
            <a:ext cx="6354062" cy="4039164"/>
          </a:xfrm>
          <a:prstGeom prst="rect">
            <a:avLst/>
          </a:prstGeom>
        </p:spPr>
      </p:pic>
      <p:sp>
        <p:nvSpPr>
          <p:cNvPr id="10" name="TextBox 9">
            <a:extLst>
              <a:ext uri="{FF2B5EF4-FFF2-40B4-BE49-F238E27FC236}">
                <a16:creationId xmlns:a16="http://schemas.microsoft.com/office/drawing/2014/main" id="{A5BE4FF7-86D4-957A-62B7-55A748CE2B74}"/>
              </a:ext>
            </a:extLst>
          </p:cNvPr>
          <p:cNvSpPr txBox="1"/>
          <p:nvPr/>
        </p:nvSpPr>
        <p:spPr>
          <a:xfrm>
            <a:off x="6850621" y="2834585"/>
            <a:ext cx="5093100" cy="1692771"/>
          </a:xfrm>
          <a:prstGeom prst="rect">
            <a:avLst/>
          </a:prstGeom>
          <a:noFill/>
        </p:spPr>
        <p:txBody>
          <a:bodyPr wrap="square" rtlCol="0">
            <a:spAutoFit/>
          </a:bodyPr>
          <a:lstStyle/>
          <a:p>
            <a:b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br>
            <a:b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br>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Result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sz="1400" dirty="0"/>
              <a:t>The prediction result of the Japanese visitors during May 2024 to Dec 2025 are shown above chart and the left graph is the forecasting plot by using the final model</a:t>
            </a:r>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14" name="그림 13">
            <a:extLst>
              <a:ext uri="{FF2B5EF4-FFF2-40B4-BE49-F238E27FC236}">
                <a16:creationId xmlns:a16="http://schemas.microsoft.com/office/drawing/2014/main" id="{2FF3328B-66D1-21C3-E896-326693DB7924}"/>
              </a:ext>
            </a:extLst>
          </p:cNvPr>
          <p:cNvPicPr>
            <a:picLocks noChangeAspect="1"/>
          </p:cNvPicPr>
          <p:nvPr/>
        </p:nvPicPr>
        <p:blipFill>
          <a:blip r:embed="rId3"/>
          <a:stretch>
            <a:fillRect/>
          </a:stretch>
        </p:blipFill>
        <p:spPr>
          <a:xfrm>
            <a:off x="6602341" y="1975700"/>
            <a:ext cx="5563047" cy="660302"/>
          </a:xfrm>
          <a:prstGeom prst="rect">
            <a:avLst/>
          </a:prstGeom>
        </p:spPr>
      </p:pic>
    </p:spTree>
    <p:extLst>
      <p:ext uri="{BB962C8B-B14F-4D97-AF65-F5344CB8AC3E}">
        <p14:creationId xmlns:p14="http://schemas.microsoft.com/office/powerpoint/2010/main" val="230689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Q-Q plot</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6" name="그림 5">
            <a:extLst>
              <a:ext uri="{FF2B5EF4-FFF2-40B4-BE49-F238E27FC236}">
                <a16:creationId xmlns:a16="http://schemas.microsoft.com/office/drawing/2014/main" id="{DDAEEDE5-A697-DE41-DBA4-83637D6C9B2A}"/>
              </a:ext>
            </a:extLst>
          </p:cNvPr>
          <p:cNvPicPr>
            <a:picLocks noChangeAspect="1"/>
          </p:cNvPicPr>
          <p:nvPr/>
        </p:nvPicPr>
        <p:blipFill>
          <a:blip r:embed="rId2"/>
          <a:stretch>
            <a:fillRect/>
          </a:stretch>
        </p:blipFill>
        <p:spPr>
          <a:xfrm>
            <a:off x="2435580" y="1051089"/>
            <a:ext cx="6611273" cy="5229955"/>
          </a:xfrm>
          <a:prstGeom prst="rect">
            <a:avLst/>
          </a:prstGeom>
        </p:spPr>
      </p:pic>
    </p:spTree>
    <p:extLst>
      <p:ext uri="{BB962C8B-B14F-4D97-AF65-F5344CB8AC3E}">
        <p14:creationId xmlns:p14="http://schemas.microsoft.com/office/powerpoint/2010/main" val="355520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2B28E8C8-2B28-7AF8-1DBD-E0787F43DF47}"/>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ABD038E1-4E33-327C-7C4B-50305BFA6878}"/>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EE50DF2-E758-1B04-A5D5-5DCC1183D216}"/>
              </a:ext>
            </a:extLst>
          </p:cNvPr>
          <p:cNvSpPr txBox="1"/>
          <p:nvPr/>
        </p:nvSpPr>
        <p:spPr>
          <a:xfrm>
            <a:off x="0" y="-9236"/>
            <a:ext cx="12191999" cy="215444"/>
          </a:xfrm>
          <a:prstGeom prst="rect">
            <a:avLst/>
          </a:prstGeom>
          <a:solidFill>
            <a:srgbClr val="262626"/>
          </a:solid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7FD7C604-CFD2-D85D-3018-508C9FAF5BFE}"/>
              </a:ext>
            </a:extLst>
          </p:cNvPr>
          <p:cNvSpPr txBox="1"/>
          <p:nvPr/>
        </p:nvSpPr>
        <p:spPr>
          <a:xfrm>
            <a:off x="739779" y="1158910"/>
            <a:ext cx="3575046" cy="461665"/>
          </a:xfrm>
          <a:prstGeom prst="rect">
            <a:avLst/>
          </a:prstGeom>
          <a:noFill/>
          <a:ln>
            <a:solidFill>
              <a:schemeClr val="tx1">
                <a:lumMod val="65000"/>
                <a:lumOff val="35000"/>
                <a:alpha val="0"/>
              </a:schemeClr>
            </a:solidFill>
          </a:ln>
        </p:spPr>
        <p:txBody>
          <a:bodyPr wrap="square" rtlCol="0">
            <a:spAutoFit/>
          </a:bodyPr>
          <a:lstStyle/>
          <a:p>
            <a:r>
              <a:rPr lang="en-US" altLang="ko-KR" sz="2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rPr>
              <a:t>Introduction</a:t>
            </a:r>
          </a:p>
        </p:txBody>
      </p:sp>
      <p:sp>
        <p:nvSpPr>
          <p:cNvPr id="19" name="TextBox 18">
            <a:extLst>
              <a:ext uri="{FF2B5EF4-FFF2-40B4-BE49-F238E27FC236}">
                <a16:creationId xmlns:a16="http://schemas.microsoft.com/office/drawing/2014/main" id="{DA9F3E49-744A-B688-EA32-3770BA6C795D}"/>
              </a:ext>
            </a:extLst>
          </p:cNvPr>
          <p:cNvSpPr txBox="1"/>
          <p:nvPr/>
        </p:nvSpPr>
        <p:spPr>
          <a:xfrm>
            <a:off x="892177" y="1752003"/>
            <a:ext cx="10233023" cy="4394216"/>
          </a:xfrm>
          <a:prstGeom prst="rect">
            <a:avLst/>
          </a:prstGeom>
          <a:noFill/>
          <a:ln>
            <a:solidFill>
              <a:schemeClr val="tx1">
                <a:lumMod val="65000"/>
                <a:lumOff val="35000"/>
                <a:alpha val="0"/>
              </a:schemeClr>
            </a:solidFill>
          </a:ln>
        </p:spPr>
        <p:txBody>
          <a:bodyPr wrap="square" rtlCol="0">
            <a:spAutoFit/>
          </a:bodyPr>
          <a:lstStyle/>
          <a:p>
            <a:pPr algn="ctr">
              <a:lnSpc>
                <a:spcPct val="200000"/>
              </a:lnSpc>
            </a:pPr>
            <a:r>
              <a:rPr lang="en-US" altLang="ko-KR" b="1" dirty="0">
                <a:ln>
                  <a:solidFill>
                    <a:schemeClr val="tx1">
                      <a:lumMod val="65000"/>
                      <a:lumOff val="35000"/>
                      <a:alpha val="30000"/>
                    </a:schemeClr>
                  </a:solidFill>
                </a:ln>
                <a:solidFill>
                  <a:schemeClr val="tx1">
                    <a:lumMod val="95000"/>
                    <a:lumOff val="5000"/>
                  </a:schemeClr>
                </a:solidFill>
                <a:latin typeface="-윤고딕350" panose="02030504000101010101" pitchFamily="18" charset="-127"/>
                <a:ea typeface="-윤고딕350" panose="02030504000101010101"/>
              </a:rPr>
              <a:t>Trend, Seasonality Analysis, and Enhancement Strategies for Japanese Tourists in Korea</a:t>
            </a:r>
          </a:p>
          <a:p>
            <a:pPr algn="ctr">
              <a:lnSpc>
                <a:spcPct val="200000"/>
              </a:lnSpc>
            </a:pPr>
            <a:r>
              <a:rPr lang="en-US" altLang="ko-KR" b="1" dirty="0">
                <a:ln>
                  <a:solidFill>
                    <a:schemeClr val="tx1">
                      <a:lumMod val="65000"/>
                      <a:lumOff val="35000"/>
                      <a:alpha val="30000"/>
                    </a:schemeClr>
                  </a:solidFill>
                </a:ln>
                <a:solidFill>
                  <a:schemeClr val="tx1">
                    <a:lumMod val="95000"/>
                    <a:lumOff val="5000"/>
                  </a:schemeClr>
                </a:solidFill>
                <a:latin typeface="-윤고딕350" panose="02030504000101010101" pitchFamily="18" charset="-127"/>
                <a:ea typeface="-윤고딕350" panose="02030504000101010101"/>
              </a:rPr>
              <a:t>: A Regression and Time Series Data Analysis</a:t>
            </a:r>
          </a:p>
          <a:p>
            <a:pPr marL="171450" indent="-171450">
              <a:lnSpc>
                <a:spcPct val="200000"/>
              </a:lnSpc>
              <a:buFont typeface="Arial" panose="020B0604020202020204" pitchFamily="34" charset="0"/>
              <a:buChar char="•"/>
            </a:pPr>
            <a:endParaRPr lang="en-US" altLang="ko-KR" sz="14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pPr marL="171450" indent="-171450">
              <a:lnSpc>
                <a:spcPct val="200000"/>
              </a:lnSpc>
              <a:buFont typeface="Arial" panose="020B0604020202020204" pitchFamily="34" charset="0"/>
              <a:buChar char="•"/>
            </a:pPr>
            <a:endParaRPr lang="en-US" altLang="ko-KR" sz="14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pPr marL="171450" indent="-171450">
              <a:lnSpc>
                <a:spcPct val="200000"/>
              </a:lnSpc>
              <a:buFont typeface="Arial" panose="020B0604020202020204" pitchFamily="34" charset="0"/>
              <a:buChar char="•"/>
            </a:pPr>
            <a:r>
              <a:rPr lang="en-US" altLang="ko-KR" sz="1600" dirty="0"/>
              <a:t>Analyze the relationship between the number of times Japanese Users Searched for Keywords About Korea and the Number of Japanese Visitors to Korea with regression</a:t>
            </a:r>
          </a:p>
          <a:p>
            <a:pPr marL="171450" indent="-171450">
              <a:lnSpc>
                <a:spcPct val="200000"/>
              </a:lnSpc>
              <a:buFont typeface="Arial" panose="020B0604020202020204" pitchFamily="34" charset="0"/>
              <a:buChar char="•"/>
            </a:pPr>
            <a:r>
              <a:rPr lang="en-US" altLang="ko-KR" sz="1600" dirty="0"/>
              <a:t>Supplementary forecasting analysis</a:t>
            </a:r>
          </a:p>
          <a:p>
            <a:pPr marL="171450" indent="-171450">
              <a:lnSpc>
                <a:spcPct val="200000"/>
              </a:lnSpc>
              <a:buFont typeface="Arial" panose="020B0604020202020204" pitchFamily="34" charset="0"/>
              <a:buChar char="•"/>
            </a:pPr>
            <a:r>
              <a:rPr lang="en-US" altLang="ko-KR" sz="1600" dirty="0">
                <a:ln>
                  <a:solidFill>
                    <a:schemeClr val="tx1">
                      <a:lumMod val="65000"/>
                      <a:lumOff val="35000"/>
                      <a:alpha val="30000"/>
                    </a:schemeClr>
                  </a:solidFill>
                </a:ln>
                <a:latin typeface="-윤고딕350" panose="02030504000101010101" pitchFamily="18" charset="-127"/>
                <a:ea typeface="-윤고딕350" panose="02030504000101010101"/>
              </a:rPr>
              <a:t>Find enhancement strategies for Japanese tourists in Korea using above analysis results</a:t>
            </a:r>
          </a:p>
          <a:p>
            <a:pPr marL="171450" indent="-171450">
              <a:lnSpc>
                <a:spcPct val="200000"/>
              </a:lnSpc>
              <a:buFont typeface="Arial" panose="020B0604020202020204" pitchFamily="34" charset="0"/>
              <a:buChar char="•"/>
            </a:pPr>
            <a:endParaRPr lang="en-US" altLang="ko-KR" sz="14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p:txBody>
      </p:sp>
      <p:sp>
        <p:nvSpPr>
          <p:cNvPr id="2" name="TextBox 1">
            <a:extLst>
              <a:ext uri="{FF2B5EF4-FFF2-40B4-BE49-F238E27FC236}">
                <a16:creationId xmlns:a16="http://schemas.microsoft.com/office/drawing/2014/main" id="{94DBF46F-A800-BE44-5B16-5566CBA29F6B}"/>
              </a:ext>
            </a:extLst>
          </p:cNvPr>
          <p:cNvSpPr txBox="1"/>
          <p:nvPr/>
        </p:nvSpPr>
        <p:spPr>
          <a:xfrm>
            <a:off x="5319768" y="231044"/>
            <a:ext cx="1552476"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Introduction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Tree>
    <p:extLst>
      <p:ext uri="{BB962C8B-B14F-4D97-AF65-F5344CB8AC3E}">
        <p14:creationId xmlns:p14="http://schemas.microsoft.com/office/powerpoint/2010/main" val="1809872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640258" y="231044"/>
            <a:ext cx="29115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Methodology and Result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Revised Full-model test results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11" name="TextBox 10">
            <a:extLst>
              <a:ext uri="{FF2B5EF4-FFF2-40B4-BE49-F238E27FC236}">
                <a16:creationId xmlns:a16="http://schemas.microsoft.com/office/drawing/2014/main" id="{1076B443-9990-6C47-24E0-E09FB581086A}"/>
              </a:ext>
            </a:extLst>
          </p:cNvPr>
          <p:cNvSpPr txBox="1"/>
          <p:nvPr/>
        </p:nvSpPr>
        <p:spPr>
          <a:xfrm>
            <a:off x="6779294" y="1888654"/>
            <a:ext cx="5247229" cy="984885"/>
          </a:xfrm>
          <a:prstGeom prst="rect">
            <a:avLst/>
          </a:prstGeom>
          <a:noFill/>
        </p:spPr>
        <p:txBody>
          <a:bodyPr wrap="square" rtlCol="0">
            <a:spAutoFit/>
          </a:bodyPr>
          <a:lstStyle/>
          <a:p>
            <a:r>
              <a:rPr lang="en-US" altLang="ko-KR" sz="16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Result</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No autocorrelation is found in the model</a:t>
            </a:r>
          </a:p>
          <a:p>
            <a:endParaRPr lang="en-US" altLang="ko-KR" sz="14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16" name="그림 15">
            <a:extLst>
              <a:ext uri="{FF2B5EF4-FFF2-40B4-BE49-F238E27FC236}">
                <a16:creationId xmlns:a16="http://schemas.microsoft.com/office/drawing/2014/main" id="{9C18F5B8-DE08-4EF8-A085-DFE29329DC23}"/>
              </a:ext>
            </a:extLst>
          </p:cNvPr>
          <p:cNvPicPr>
            <a:picLocks noChangeAspect="1"/>
          </p:cNvPicPr>
          <p:nvPr/>
        </p:nvPicPr>
        <p:blipFill>
          <a:blip r:embed="rId2"/>
          <a:stretch>
            <a:fillRect/>
          </a:stretch>
        </p:blipFill>
        <p:spPr>
          <a:xfrm>
            <a:off x="1696491" y="1697735"/>
            <a:ext cx="4044725" cy="4738302"/>
          </a:xfrm>
          <a:prstGeom prst="rect">
            <a:avLst/>
          </a:prstGeom>
        </p:spPr>
      </p:pic>
    </p:spTree>
    <p:extLst>
      <p:ext uri="{BB962C8B-B14F-4D97-AF65-F5344CB8AC3E}">
        <p14:creationId xmlns:p14="http://schemas.microsoft.com/office/powerpoint/2010/main" val="59445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Significance</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3" name="TextBox 2">
            <a:extLst>
              <a:ext uri="{FF2B5EF4-FFF2-40B4-BE49-F238E27FC236}">
                <a16:creationId xmlns:a16="http://schemas.microsoft.com/office/drawing/2014/main" id="{7CD71C23-99AB-F628-3F12-8E05FBD4A16D}"/>
              </a:ext>
            </a:extLst>
          </p:cNvPr>
          <p:cNvSpPr txBox="1"/>
          <p:nvPr/>
        </p:nvSpPr>
        <p:spPr>
          <a:xfrm>
            <a:off x="684960" y="2028187"/>
            <a:ext cx="9179475" cy="3970318"/>
          </a:xfrm>
          <a:prstGeom prst="rect">
            <a:avLst/>
          </a:prstGeom>
          <a:noFill/>
        </p:spPr>
        <p:txBody>
          <a:bodyPr wrap="square" rtlCol="0">
            <a:spAutoFit/>
          </a:bodyPr>
          <a:lstStyle/>
          <a:p>
            <a:pPr marL="342900" indent="-342900">
              <a:buFontTx/>
              <a:buAutoNum type="arabicPeriod"/>
            </a:pP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The number of Japanese tourists visiting Korea</a:t>
            </a:r>
            <a:r>
              <a:rPr lang="ko-KR" altLang="en-US"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declined in the late 2010s and around the time of COVID-19, </a:t>
            </a:r>
            <a:r>
              <a:rPr lang="ko-KR" altLang="en-US"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but is recovering after COVID-19 and has reached close to its previous peak.</a:t>
            </a:r>
          </a:p>
          <a:p>
            <a:pPr marL="342900" indent="-342900">
              <a:buFontTx/>
              <a:buAutoNum type="arabicPeriod"/>
            </a:pP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pPr marL="342900" indent="-342900">
              <a:buFontTx/>
              <a:buAutoNum type="arabicPeriod"/>
            </a:pP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Examining the forecasting models used to predict future demand for Japanese tourists visiting Korea</a:t>
            </a:r>
            <a:r>
              <a:rPr lang="ko-KR" altLang="en-US"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to provide an opportunity for practitioners to supplement and develop the results of this study</a:t>
            </a:r>
          </a:p>
          <a:p>
            <a:pPr marL="342900" indent="-342900">
              <a:buFontTx/>
              <a:buAutoNum type="arabicPeriod"/>
            </a:pP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pPr marL="342900" indent="-342900">
              <a:buFontTx/>
              <a:buAutoNum type="arabicPeriod"/>
            </a:pP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We checked what factors influence Japanese tourists through Google Trends and considered various related policies.</a:t>
            </a:r>
          </a:p>
          <a:p>
            <a:pPr marL="342900" indent="-342900">
              <a:buFontTx/>
              <a:buAutoNum type="arabicPeriod"/>
            </a:pP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pPr marL="342900" indent="-342900">
              <a:buFontTx/>
              <a:buAutoNum type="arabicPeriod"/>
            </a:pPr>
            <a:r>
              <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The Most interesting part is the search volume of Korean dramas in Japan has a weaker relationship with Japanese people's visits to Korea than other factors</a:t>
            </a:r>
          </a:p>
          <a:p>
            <a:pPr marL="342900" indent="-342900">
              <a:buFontTx/>
              <a:buAutoNum type="arabicPeriod"/>
            </a:pPr>
            <a:endParaRPr lang="en-US" altLang="ko-KR"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spTree>
    <p:extLst>
      <p:ext uri="{BB962C8B-B14F-4D97-AF65-F5344CB8AC3E}">
        <p14:creationId xmlns:p14="http://schemas.microsoft.com/office/powerpoint/2010/main" val="319244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What we thoughts on Tourism Policy</a:t>
            </a:r>
            <a:r>
              <a:rPr lang="ko-KR" altLang="en-US"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by Time-Series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2" name="TextBox 1">
            <a:extLst>
              <a:ext uri="{FF2B5EF4-FFF2-40B4-BE49-F238E27FC236}">
                <a16:creationId xmlns:a16="http://schemas.microsoft.com/office/drawing/2014/main" id="{63166131-9B57-B5EE-0451-126CF48424A2}"/>
              </a:ext>
            </a:extLst>
          </p:cNvPr>
          <p:cNvSpPr txBox="1"/>
          <p:nvPr/>
        </p:nvSpPr>
        <p:spPr>
          <a:xfrm>
            <a:off x="862086" y="3373011"/>
            <a:ext cx="5893556" cy="1323439"/>
          </a:xfrm>
          <a:prstGeom prst="rect">
            <a:avLst/>
          </a:prstGeom>
          <a:noFill/>
        </p:spPr>
        <p:txBody>
          <a:bodyPr wrap="square" rtlCol="0">
            <a:spAutoFit/>
          </a:bodyPr>
          <a:lstStyle/>
          <a:p>
            <a:r>
              <a:rPr lang="en" altLang="ko-Kore-KR" sz="2000" dirty="0"/>
              <a:t>Korean wave elements such as K-drama did</a:t>
            </a:r>
            <a:r>
              <a:rPr lang="en-US" altLang="ko-KR" sz="2000" dirty="0" err="1"/>
              <a:t>n’t</a:t>
            </a:r>
            <a:r>
              <a:rPr lang="en" altLang="ko-Kore-KR" sz="2000" dirty="0"/>
              <a:t> have an effect on the increase in the number of Japanese tourists, making it difficult to reflect them in policy.</a:t>
            </a:r>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pic>
        <p:nvPicPr>
          <p:cNvPr id="3" name="그림 2">
            <a:extLst>
              <a:ext uri="{FF2B5EF4-FFF2-40B4-BE49-F238E27FC236}">
                <a16:creationId xmlns:a16="http://schemas.microsoft.com/office/drawing/2014/main" id="{D38D38CF-2316-161B-0648-755B0AD19846}"/>
              </a:ext>
            </a:extLst>
          </p:cNvPr>
          <p:cNvPicPr>
            <a:picLocks noChangeAspect="1"/>
          </p:cNvPicPr>
          <p:nvPr/>
        </p:nvPicPr>
        <p:blipFill>
          <a:blip r:embed="rId2"/>
          <a:stretch>
            <a:fillRect/>
          </a:stretch>
        </p:blipFill>
        <p:spPr>
          <a:xfrm>
            <a:off x="7519914" y="2745680"/>
            <a:ext cx="3810000" cy="2578100"/>
          </a:xfrm>
          <a:prstGeom prst="rect">
            <a:avLst/>
          </a:prstGeom>
        </p:spPr>
      </p:pic>
    </p:spTree>
    <p:extLst>
      <p:ext uri="{BB962C8B-B14F-4D97-AF65-F5344CB8AC3E}">
        <p14:creationId xmlns:p14="http://schemas.microsoft.com/office/powerpoint/2010/main" val="180308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 name="TextBox 1">
            <a:extLst>
              <a:ext uri="{FF2B5EF4-FFF2-40B4-BE49-F238E27FC236}">
                <a16:creationId xmlns:a16="http://schemas.microsoft.com/office/drawing/2014/main" id="{63166131-9B57-B5EE-0451-126CF48424A2}"/>
              </a:ext>
            </a:extLst>
          </p:cNvPr>
          <p:cNvSpPr txBox="1"/>
          <p:nvPr/>
        </p:nvSpPr>
        <p:spPr>
          <a:xfrm>
            <a:off x="684961" y="2960596"/>
            <a:ext cx="6134459" cy="1631216"/>
          </a:xfrm>
          <a:prstGeom prst="rect">
            <a:avLst/>
          </a:prstGeom>
          <a:noFill/>
        </p:spPr>
        <p:txBody>
          <a:bodyPr wrap="square" rtlCol="0">
            <a:spAutoFit/>
          </a:bodyPr>
          <a:lstStyle/>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Like the German Beer Festival, develop a cultural festival where foreigners can sample and experience the taste of one Korean food element, such as Korean style </a:t>
            </a:r>
            <a:r>
              <a:rPr lang="en" altLang="ko-Kore-KR" sz="2000" dirty="0"/>
              <a:t>Pork belly and pancakes</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for free</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event.</a:t>
            </a:r>
          </a:p>
        </p:txBody>
      </p:sp>
      <p:sp>
        <p:nvSpPr>
          <p:cNvPr id="3" name="TextBox 2">
            <a:extLst>
              <a:ext uri="{FF2B5EF4-FFF2-40B4-BE49-F238E27FC236}">
                <a16:creationId xmlns:a16="http://schemas.microsoft.com/office/drawing/2014/main" id="{F729B201-C3E8-DC7D-A58E-B98FF58A2CB8}"/>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What we thoughts on Tourism Policy</a:t>
            </a:r>
            <a:r>
              <a:rPr lang="ko-KR" altLang="en-US"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by Time-Series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pic>
        <p:nvPicPr>
          <p:cNvPr id="3074" name="Picture 2" descr="치맥의 성지 2019 대구치맥페스티벌 개막 ( 경북일보 19.07.18) &gt; 언론보도 | 대구 치맥페스티벌">
            <a:extLst>
              <a:ext uri="{FF2B5EF4-FFF2-40B4-BE49-F238E27FC236}">
                <a16:creationId xmlns:a16="http://schemas.microsoft.com/office/drawing/2014/main" id="{5FA2B57B-FCF6-D024-BA26-477C88989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544" y="2487703"/>
            <a:ext cx="4793674" cy="319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1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F729B201-C3E8-DC7D-A58E-B98FF58A2CB8}"/>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Detail</a:t>
            </a:r>
            <a:r>
              <a:rPr lang="ko-KR" altLang="en-US"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Policy Recommendations - Place</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5" name="TextBox 4">
            <a:extLst>
              <a:ext uri="{FF2B5EF4-FFF2-40B4-BE49-F238E27FC236}">
                <a16:creationId xmlns:a16="http://schemas.microsoft.com/office/drawing/2014/main" id="{FFAD8238-FF6D-1971-0104-0BA8CC12D57C}"/>
              </a:ext>
            </a:extLst>
          </p:cNvPr>
          <p:cNvSpPr txBox="1"/>
          <p:nvPr/>
        </p:nvSpPr>
        <p:spPr>
          <a:xfrm>
            <a:off x="465678" y="1945206"/>
            <a:ext cx="11260640" cy="3477875"/>
          </a:xfrm>
          <a:prstGeom prst="rect">
            <a:avLst/>
          </a:prstGeom>
          <a:noFill/>
        </p:spPr>
        <p:txBody>
          <a:bodyPr wrap="square" rtlCol="0">
            <a:spAutoFit/>
          </a:bodyPr>
          <a:lstStyle/>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For </a:t>
            </a: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it was found that tourists tend to search for this specific area in advance of their visit, with a very significant impact observed within a one-month lag. In contrast, the effect for samgyeopsal was observed with a three-month lag.</a:t>
            </a:r>
          </a:p>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Based on these results, for </a:t>
            </a: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it is clear that tourists do not plan their visits far in advance. Therefore, continuously promoting this area through events could be effective. For instance, marketing campaigns targeting </a:t>
            </a: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Myeongdong</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should not be executed three to four months in advance, as such long lead times do not significantly influence travel decisions. Given the short lag, we suggest small-scale, continuous promotions.</a:t>
            </a:r>
          </a:p>
        </p:txBody>
      </p:sp>
    </p:spTree>
    <p:extLst>
      <p:ext uri="{BB962C8B-B14F-4D97-AF65-F5344CB8AC3E}">
        <p14:creationId xmlns:p14="http://schemas.microsoft.com/office/powerpoint/2010/main" val="2992294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F729B201-C3E8-DC7D-A58E-B98FF58A2CB8}"/>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Detail</a:t>
            </a:r>
            <a:r>
              <a:rPr lang="ko-KR" altLang="en-US"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Policy Recommendations - Food</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5" name="TextBox 4">
            <a:extLst>
              <a:ext uri="{FF2B5EF4-FFF2-40B4-BE49-F238E27FC236}">
                <a16:creationId xmlns:a16="http://schemas.microsoft.com/office/drawing/2014/main" id="{FFAD8238-FF6D-1971-0104-0BA8CC12D57C}"/>
              </a:ext>
            </a:extLst>
          </p:cNvPr>
          <p:cNvSpPr txBox="1"/>
          <p:nvPr/>
        </p:nvSpPr>
        <p:spPr>
          <a:xfrm>
            <a:off x="465678" y="1945206"/>
            <a:ext cx="11260640" cy="4093428"/>
          </a:xfrm>
          <a:prstGeom prst="rect">
            <a:avLst/>
          </a:prstGeom>
          <a:noFill/>
        </p:spPr>
        <p:txBody>
          <a:bodyPr wrap="square" rtlCol="0">
            <a:spAutoFit/>
          </a:bodyPr>
          <a:lstStyle/>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For samgyeopsal, the analysis shows a significant impact with a relatively long lag. Typically, tourists make specific plans for their trips closer to the departure date, but they consider what to eat much earlier. This is further supported by the high correlation between samgyeopsal and k-idol searches. The longer lag can be easily understood when considering that planning to attend an idol concert or fan meeting might be reflected in the search data well in advance of the trip for about 3 months.</a:t>
            </a:r>
          </a:p>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Therefore, we propose conducting promotional events centered around well-established franchise restaurants or reputable individual eateries that properly represent Korean samgyeopsal culture, focusing on tourist hotspots in Seoul popular among Japanese visitors. Additionally, such promotions can be integrated into group tour packages, as suggested by previous research. </a:t>
            </a:r>
          </a:p>
        </p:txBody>
      </p:sp>
    </p:spTree>
    <p:extLst>
      <p:ext uri="{BB962C8B-B14F-4D97-AF65-F5344CB8AC3E}">
        <p14:creationId xmlns:p14="http://schemas.microsoft.com/office/powerpoint/2010/main" val="266325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290608" y="231044"/>
            <a:ext cx="36107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Expected Original Contribution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 name="TextBox 2">
            <a:extLst>
              <a:ext uri="{FF2B5EF4-FFF2-40B4-BE49-F238E27FC236}">
                <a16:creationId xmlns:a16="http://schemas.microsoft.com/office/drawing/2014/main" id="{F729B201-C3E8-DC7D-A58E-B98FF58A2CB8}"/>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Detail</a:t>
            </a:r>
            <a:r>
              <a:rPr lang="ko-KR" altLang="en-US"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 </a:t>
            </a:r>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Policy Recommendations - Influencer</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5" name="TextBox 4">
            <a:extLst>
              <a:ext uri="{FF2B5EF4-FFF2-40B4-BE49-F238E27FC236}">
                <a16:creationId xmlns:a16="http://schemas.microsoft.com/office/drawing/2014/main" id="{FFAD8238-FF6D-1971-0104-0BA8CC12D57C}"/>
              </a:ext>
            </a:extLst>
          </p:cNvPr>
          <p:cNvSpPr txBox="1"/>
          <p:nvPr/>
        </p:nvSpPr>
        <p:spPr>
          <a:xfrm>
            <a:off x="465678" y="1945206"/>
            <a:ext cx="11260640" cy="3785652"/>
          </a:xfrm>
          <a:prstGeom prst="rect">
            <a:avLst/>
          </a:prstGeom>
          <a:noFill/>
        </p:spPr>
        <p:txBody>
          <a:bodyPr wrap="square" rtlCol="0">
            <a:spAutoFit/>
          </a:bodyPr>
          <a:lstStyle/>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Next, idols may be able to supplement the low season 'Summer' as well as make stronger at spring and fall. </a:t>
            </a:r>
            <a:b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Through additional research on Idol groups that Japanese prefer, it is possible to make a waterbomb concert that is usually held in summer and implement strategies to induce them to visit Korea more easily by linking tour packages including these festivals. </a:t>
            </a:r>
            <a:b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b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b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Through this approach, we will be able to find ways to increase the number of Japanese visitors to Korea in summer.  </a:t>
            </a:r>
          </a:p>
          <a:p>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a:p>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Meanwhile, the importance (search volume, etc.) between keywords not covered in the PPT will be covered in detail in the report.</a:t>
            </a:r>
          </a:p>
        </p:txBody>
      </p:sp>
    </p:spTree>
    <p:extLst>
      <p:ext uri="{BB962C8B-B14F-4D97-AF65-F5344CB8AC3E}">
        <p14:creationId xmlns:p14="http://schemas.microsoft.com/office/powerpoint/2010/main" val="529112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2"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5233141" y="231044"/>
            <a:ext cx="1725729"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Reference List</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39779" y="1174515"/>
            <a:ext cx="9372732" cy="52322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References</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
        <p:nvSpPr>
          <p:cNvPr id="2" name="TextBox 1">
            <a:extLst>
              <a:ext uri="{FF2B5EF4-FFF2-40B4-BE49-F238E27FC236}">
                <a16:creationId xmlns:a16="http://schemas.microsoft.com/office/drawing/2014/main" id="{A3CB5BFA-3FEA-2ADA-A821-DC6BD76F01C7}"/>
              </a:ext>
            </a:extLst>
          </p:cNvPr>
          <p:cNvSpPr txBox="1"/>
          <p:nvPr/>
        </p:nvSpPr>
        <p:spPr>
          <a:xfrm>
            <a:off x="684960" y="1986121"/>
            <a:ext cx="9664385" cy="4555093"/>
          </a:xfrm>
          <a:prstGeom prst="rect">
            <a:avLst/>
          </a:prstGeom>
          <a:noFill/>
        </p:spPr>
        <p:txBody>
          <a:bodyPr wrap="square" rtlCol="0">
            <a:spAutoFit/>
          </a:bodyPr>
          <a:lstStyle/>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1. Ministry of Culture, Sports, and Tourism, South Korea. "Number of Domestic Travel and </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Increasing Rate." Accessed [JUNE 20, 2024].</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2. </a:t>
            </a:r>
            <a:r>
              <a:rPr lang="ko-KR" altLang="en-US"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김보경</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a:t>
            </a:r>
            <a:r>
              <a:rPr lang="ko-KR" altLang="en-US"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한류 알려온 </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a:t>
            </a:r>
            <a:r>
              <a:rPr lang="ko-KR" altLang="en-US"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케이콘</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12</a:t>
            </a:r>
            <a:r>
              <a:rPr lang="ko-KR" altLang="en-US"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년 역사 처음으로 </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9</a:t>
            </a:r>
            <a:r>
              <a:rPr lang="ko-KR" altLang="en-US"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월 독일서 개최</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Naver News. June 21, 2024. </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3. Wells, Pete. "The Top Dishes of 2023 in NYC." The New York Times. December 13, 2023, </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https://www.nytimes.com/2023/12/13/dining/top-dishes-nyc-2023.html </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4. Ministry of Culture, Sports, and Tourism, South Korea. "Annual Number of Travelers from Japan and Total." Accessed [June 20, 2024].</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5. Japan National Tourism Organization (JNTO) and Ministry of Culture, Sports, and Tourism, South Korea. "Monthly Number of Korean Tourists Visiting Japan and Japanese Tourists Visiting Korea." Accessed June 23, 2024.</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6.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Molemeng</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(2023). The Factors Influencing the Number of Visits and Behavioral Intentions</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7.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Deukhee</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Park, Sanghoon Kang, and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Gyehee</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Lee. "Demand Forecasting of Japanese Tourists to Korea for Sustainable Tourism Growth: An Application of Time-Series Econometric Models." Journal of Tourism Studies 34, no. 3 (2020): 47-60. </a:t>
            </a:r>
          </a:p>
          <a:p>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8.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Soeon</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Park,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Gunhee</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Lee, and </a:t>
            </a:r>
            <a:r>
              <a:rPr lang="en-US" altLang="ko-KR" sz="16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Inhye</a:t>
            </a: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rPr>
              <a:t> Lee. "Analysis of Factors of Visiting Tourists to Korea using Economic Variables and Media Data: A Case Study of Japan and Chinese Tourist." International Journal of Tourism and Hospitality Research 29, no. 7 (2015): 57-72</a:t>
            </a:r>
          </a:p>
          <a:p>
            <a:endParaRPr lang="en"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pitchFamily="18" charset="-127"/>
            </a:endParaRPr>
          </a:p>
        </p:txBody>
      </p:sp>
    </p:spTree>
    <p:extLst>
      <p:ext uri="{BB962C8B-B14F-4D97-AF65-F5344CB8AC3E}">
        <p14:creationId xmlns:p14="http://schemas.microsoft.com/office/powerpoint/2010/main" val="253245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alphaModFix amt="90000"/>
          </a:blip>
          <a:stretch>
            <a:fillRect/>
          </a:stretch>
        </a:blipFill>
        <a:effectLst/>
      </p:bgPr>
    </p:bg>
    <p:spTree>
      <p:nvGrpSpPr>
        <p:cNvPr id="1" name=""/>
        <p:cNvGrpSpPr/>
        <p:nvPr/>
      </p:nvGrpSpPr>
      <p:grpSpPr>
        <a:xfrm>
          <a:off x="0" y="0"/>
          <a:ext cx="0" cy="0"/>
          <a:chOff x="0" y="0"/>
          <a:chExt cx="0" cy="0"/>
        </a:xfrm>
      </p:grpSpPr>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2" name="직사각형 1">
            <a:extLst>
              <a:ext uri="{FF2B5EF4-FFF2-40B4-BE49-F238E27FC236}">
                <a16:creationId xmlns:a16="http://schemas.microsoft.com/office/drawing/2014/main" id="{1BD979C9-06DA-54DA-DE5C-C2D693810A73}"/>
              </a:ext>
            </a:extLst>
          </p:cNvPr>
          <p:cNvSpPr/>
          <p:nvPr/>
        </p:nvSpPr>
        <p:spPr>
          <a:xfrm>
            <a:off x="2756490" y="2530705"/>
            <a:ext cx="6679020" cy="1796590"/>
          </a:xfrm>
          <a:prstGeom prst="rect">
            <a:avLst/>
          </a:prstGeom>
          <a:solidFill>
            <a:schemeClr val="tx1">
              <a:lumMod val="50000"/>
              <a:lumOff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ltLang="ko-KR" sz="3200" b="1" dirty="0">
              <a:ln>
                <a:solidFill>
                  <a:schemeClr val="tx1">
                    <a:lumMod val="65000"/>
                    <a:lumOff val="35000"/>
                    <a:alpha val="30000"/>
                  </a:schemeClr>
                </a:solidFill>
              </a:ln>
              <a:solidFill>
                <a:schemeClr val="bg1"/>
              </a:solidFill>
              <a:latin typeface="-윤고딕350" panose="02030504000101010101" pitchFamily="18" charset="-127"/>
              <a:ea typeface="-윤고딕350" panose="02030504000101010101" pitchFamily="18" charset="-127"/>
            </a:endParaRPr>
          </a:p>
          <a:p>
            <a:pPr algn="ctr"/>
            <a:r>
              <a:rPr lang="en-US" altLang="ko-KR" sz="3200" b="1" dirty="0">
                <a:ln>
                  <a:solidFill>
                    <a:schemeClr val="tx1">
                      <a:lumMod val="65000"/>
                      <a:lumOff val="35000"/>
                      <a:alpha val="30000"/>
                    </a:schemeClr>
                  </a:solidFill>
                </a:ln>
                <a:solidFill>
                  <a:schemeClr val="bg1"/>
                </a:solidFill>
                <a:latin typeface="-윤고딕350" panose="02030504000101010101" pitchFamily="18" charset="-127"/>
                <a:ea typeface="-윤고딕350" panose="02030504000101010101" pitchFamily="18" charset="-127"/>
              </a:rPr>
              <a:t>The End</a:t>
            </a:r>
          </a:p>
          <a:p>
            <a:pPr algn="ctr"/>
            <a:endParaRPr lang="en-US" altLang="ko-KR" sz="1400" b="1" dirty="0">
              <a:ln>
                <a:solidFill>
                  <a:schemeClr val="tx1">
                    <a:lumMod val="65000"/>
                    <a:lumOff val="35000"/>
                    <a:alpha val="30000"/>
                  </a:schemeClr>
                </a:solidFill>
              </a:ln>
              <a:solidFill>
                <a:schemeClr val="bg1"/>
              </a:solidFill>
              <a:latin typeface="-윤고딕350" panose="02030504000101010101" pitchFamily="18" charset="-127"/>
              <a:ea typeface="-윤고딕350" panose="02030504000101010101" pitchFamily="18" charset="-127"/>
            </a:endParaRPr>
          </a:p>
          <a:p>
            <a:pPr algn="r"/>
            <a:endPar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endParaRPr>
          </a:p>
          <a:p>
            <a:pPr algn="r"/>
            <a:r>
              <a:rPr lang="en-US" altLang="ko-KR"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2024. 06. 12. </a:t>
            </a:r>
            <a:r>
              <a:rPr lang="ko-KR" altLang="en-US" sz="1400" b="1" dirty="0">
                <a:ln>
                  <a:solidFill>
                    <a:schemeClr val="tx1">
                      <a:lumMod val="50000"/>
                      <a:lumOff val="50000"/>
                      <a:alpha val="30000"/>
                    </a:schemeClr>
                  </a:solidFill>
                </a:ln>
                <a:solidFill>
                  <a:schemeClr val="bg1"/>
                </a:solidFill>
                <a:latin typeface="KoPub돋움체 Medium" panose="02020603020101020101" pitchFamily="18" charset="-127"/>
                <a:ea typeface="KoPub돋움체 Medium" panose="02020603020101020101" pitchFamily="18" charset="-127"/>
              </a:rPr>
              <a:t>수</a:t>
            </a:r>
          </a:p>
          <a:p>
            <a:pPr algn="ctr"/>
            <a:endParaRPr lang="en-US" altLang="ko-KR" sz="3200" b="1" dirty="0">
              <a:ln>
                <a:solidFill>
                  <a:schemeClr val="tx1">
                    <a:lumMod val="65000"/>
                    <a:lumOff val="35000"/>
                    <a:alpha val="30000"/>
                  </a:schemeClr>
                </a:solidFill>
              </a:ln>
              <a:solidFill>
                <a:schemeClr val="bg1"/>
              </a:solidFill>
              <a:latin typeface="-윤고딕350" panose="02030504000101010101" pitchFamily="18" charset="-127"/>
              <a:ea typeface="-윤고딕350" panose="02030504000101010101"/>
            </a:endParaRPr>
          </a:p>
          <a:p>
            <a:pPr algn="ctr"/>
            <a:endParaRPr lang="en-US" altLang="ko-KR" dirty="0">
              <a:solidFill>
                <a:schemeClr val="bg1"/>
              </a:solidFill>
            </a:endParaRPr>
          </a:p>
        </p:txBody>
      </p:sp>
    </p:spTree>
    <p:extLst>
      <p:ext uri="{BB962C8B-B14F-4D97-AF65-F5344CB8AC3E}">
        <p14:creationId xmlns:p14="http://schemas.microsoft.com/office/powerpoint/2010/main" val="157014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2B28E8C8-2B28-7AF8-1DBD-E0787F43DF47}"/>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3">
            <a:extLst>
              <a:ext uri="{FF2B5EF4-FFF2-40B4-BE49-F238E27FC236}">
                <a16:creationId xmlns:a16="http://schemas.microsoft.com/office/drawing/2014/main" id="{ABD038E1-4E33-327C-7C4B-50305BFA6878}"/>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EE50DF2-E758-1B04-A5D5-5DCC1183D216}"/>
              </a:ext>
            </a:extLst>
          </p:cNvPr>
          <p:cNvSpPr txBox="1"/>
          <p:nvPr/>
        </p:nvSpPr>
        <p:spPr>
          <a:xfrm>
            <a:off x="0" y="-9236"/>
            <a:ext cx="12191999" cy="215444"/>
          </a:xfrm>
          <a:prstGeom prst="rect">
            <a:avLst/>
          </a:prstGeom>
          <a:solidFill>
            <a:srgbClr val="262626"/>
          </a:solid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18" name="TextBox 17">
            <a:extLst>
              <a:ext uri="{FF2B5EF4-FFF2-40B4-BE49-F238E27FC236}">
                <a16:creationId xmlns:a16="http://schemas.microsoft.com/office/drawing/2014/main" id="{7FD7C604-CFD2-D85D-3018-508C9FAF5BFE}"/>
              </a:ext>
            </a:extLst>
          </p:cNvPr>
          <p:cNvSpPr txBox="1"/>
          <p:nvPr/>
        </p:nvSpPr>
        <p:spPr>
          <a:xfrm>
            <a:off x="739779" y="1158910"/>
            <a:ext cx="3575046" cy="461665"/>
          </a:xfrm>
          <a:prstGeom prst="rect">
            <a:avLst/>
          </a:prstGeom>
          <a:noFill/>
          <a:ln>
            <a:solidFill>
              <a:schemeClr val="tx1">
                <a:lumMod val="65000"/>
                <a:lumOff val="35000"/>
                <a:alpha val="0"/>
              </a:schemeClr>
            </a:solidFill>
          </a:ln>
        </p:spPr>
        <p:txBody>
          <a:bodyPr wrap="square" rtlCol="0">
            <a:spAutoFit/>
          </a:bodyPr>
          <a:lstStyle/>
          <a:p>
            <a:r>
              <a:rPr lang="en-US" altLang="ko-KR" sz="2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rPr>
              <a:t>Problem Motivation</a:t>
            </a:r>
          </a:p>
        </p:txBody>
      </p:sp>
      <p:sp>
        <p:nvSpPr>
          <p:cNvPr id="19" name="TextBox 18">
            <a:extLst>
              <a:ext uri="{FF2B5EF4-FFF2-40B4-BE49-F238E27FC236}">
                <a16:creationId xmlns:a16="http://schemas.microsoft.com/office/drawing/2014/main" id="{DA9F3E49-744A-B688-EA32-3770BA6C795D}"/>
              </a:ext>
            </a:extLst>
          </p:cNvPr>
          <p:cNvSpPr txBox="1"/>
          <p:nvPr/>
        </p:nvSpPr>
        <p:spPr>
          <a:xfrm>
            <a:off x="431769" y="1702948"/>
            <a:ext cx="10705462" cy="998800"/>
          </a:xfrm>
          <a:prstGeom prst="rect">
            <a:avLst/>
          </a:prstGeom>
          <a:noFill/>
          <a:ln>
            <a:solidFill>
              <a:schemeClr val="tx1">
                <a:lumMod val="65000"/>
                <a:lumOff val="35000"/>
                <a:alpha val="0"/>
              </a:schemeClr>
            </a:solidFill>
          </a:ln>
        </p:spPr>
        <p:txBody>
          <a:bodyPr wrap="square" rtlCol="0">
            <a:spAutoFit/>
          </a:bodyPr>
          <a:lstStyle/>
          <a:p>
            <a:pPr marL="342900" indent="-342900">
              <a:lnSpc>
                <a:spcPct val="200000"/>
              </a:lnSpc>
              <a:buAutoNum type="arabicParenR"/>
            </a:pP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Increasing Rate of Domestic travel in Korea slows down after the COVID-19</a:t>
            </a:r>
          </a:p>
          <a:p>
            <a:pPr>
              <a:lnSpc>
                <a:spcPct val="200000"/>
              </a:lnSpc>
            </a:pPr>
            <a:r>
              <a:rPr lang="en-US" altLang="ko-KR" sz="16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*units 1000 times, %</a:t>
            </a:r>
          </a:p>
        </p:txBody>
      </p:sp>
      <p:sp>
        <p:nvSpPr>
          <p:cNvPr id="2" name="TextBox 1">
            <a:extLst>
              <a:ext uri="{FF2B5EF4-FFF2-40B4-BE49-F238E27FC236}">
                <a16:creationId xmlns:a16="http://schemas.microsoft.com/office/drawing/2014/main" id="{94DBF46F-A800-BE44-5B16-5566CBA29F6B}"/>
              </a:ext>
            </a:extLst>
          </p:cNvPr>
          <p:cNvSpPr txBox="1"/>
          <p:nvPr/>
        </p:nvSpPr>
        <p:spPr>
          <a:xfrm>
            <a:off x="4901707" y="231044"/>
            <a:ext cx="2388603"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Problem Motivation</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graphicFrame>
        <p:nvGraphicFramePr>
          <p:cNvPr id="4" name="표 3">
            <a:extLst>
              <a:ext uri="{FF2B5EF4-FFF2-40B4-BE49-F238E27FC236}">
                <a16:creationId xmlns:a16="http://schemas.microsoft.com/office/drawing/2014/main" id="{999429BB-9554-E8E8-EEF2-F1850732F81F}"/>
              </a:ext>
            </a:extLst>
          </p:cNvPr>
          <p:cNvGraphicFramePr>
            <a:graphicFrameLocks noGrp="1"/>
          </p:cNvGraphicFramePr>
          <p:nvPr>
            <p:extLst>
              <p:ext uri="{D42A27DB-BD31-4B8C-83A1-F6EECF244321}">
                <p14:modId xmlns:p14="http://schemas.microsoft.com/office/powerpoint/2010/main" val="3932496226"/>
              </p:ext>
            </p:extLst>
          </p:nvPr>
        </p:nvGraphicFramePr>
        <p:xfrm>
          <a:off x="2031998" y="3543995"/>
          <a:ext cx="8128002" cy="2865120"/>
        </p:xfrm>
        <a:graphic>
          <a:graphicData uri="http://schemas.openxmlformats.org/drawingml/2006/table">
            <a:tbl>
              <a:tblPr firstRow="1" bandRow="1">
                <a:tableStyleId>{F5AB1C69-6EDB-4FF4-983F-18BD219EF322}</a:tableStyleId>
              </a:tblPr>
              <a:tblGrid>
                <a:gridCol w="1354667">
                  <a:extLst>
                    <a:ext uri="{9D8B030D-6E8A-4147-A177-3AD203B41FA5}">
                      <a16:colId xmlns:a16="http://schemas.microsoft.com/office/drawing/2014/main" val="3115348628"/>
                    </a:ext>
                  </a:extLst>
                </a:gridCol>
                <a:gridCol w="1354667">
                  <a:extLst>
                    <a:ext uri="{9D8B030D-6E8A-4147-A177-3AD203B41FA5}">
                      <a16:colId xmlns:a16="http://schemas.microsoft.com/office/drawing/2014/main" val="2647585086"/>
                    </a:ext>
                  </a:extLst>
                </a:gridCol>
                <a:gridCol w="1354667">
                  <a:extLst>
                    <a:ext uri="{9D8B030D-6E8A-4147-A177-3AD203B41FA5}">
                      <a16:colId xmlns:a16="http://schemas.microsoft.com/office/drawing/2014/main" val="4111301740"/>
                    </a:ext>
                  </a:extLst>
                </a:gridCol>
                <a:gridCol w="1354667">
                  <a:extLst>
                    <a:ext uri="{9D8B030D-6E8A-4147-A177-3AD203B41FA5}">
                      <a16:colId xmlns:a16="http://schemas.microsoft.com/office/drawing/2014/main" val="519165358"/>
                    </a:ext>
                  </a:extLst>
                </a:gridCol>
                <a:gridCol w="1354667">
                  <a:extLst>
                    <a:ext uri="{9D8B030D-6E8A-4147-A177-3AD203B41FA5}">
                      <a16:colId xmlns:a16="http://schemas.microsoft.com/office/drawing/2014/main" val="3792842913"/>
                    </a:ext>
                  </a:extLst>
                </a:gridCol>
                <a:gridCol w="1354667">
                  <a:extLst>
                    <a:ext uri="{9D8B030D-6E8A-4147-A177-3AD203B41FA5}">
                      <a16:colId xmlns:a16="http://schemas.microsoft.com/office/drawing/2014/main" val="3216411766"/>
                    </a:ext>
                  </a:extLst>
                </a:gridCol>
              </a:tblGrid>
              <a:tr h="370840">
                <a:tc>
                  <a:txBody>
                    <a:bodyPr/>
                    <a:lstStyle/>
                    <a:p>
                      <a:pPr algn="ctr" latinLnBrk="1"/>
                      <a:r>
                        <a:rPr lang="en-US" altLang="ko-KR" dirty="0"/>
                        <a:t>Year</a:t>
                      </a:r>
                      <a:endParaRPr lang="ko-KR" altLang="en-US" dirty="0"/>
                    </a:p>
                  </a:txBody>
                  <a:tcPr/>
                </a:tc>
                <a:tc>
                  <a:txBody>
                    <a:bodyPr/>
                    <a:lstStyle/>
                    <a:p>
                      <a:pPr algn="ctr" latinLnBrk="1"/>
                      <a:r>
                        <a:rPr lang="en-US" altLang="ko-KR" dirty="0"/>
                        <a:t>Annual</a:t>
                      </a:r>
                      <a:endParaRPr lang="ko-KR" altLang="en-US" dirty="0"/>
                    </a:p>
                  </a:txBody>
                  <a:tcPr/>
                </a:tc>
                <a:tc>
                  <a:txBody>
                    <a:bodyPr/>
                    <a:lstStyle/>
                    <a:p>
                      <a:pPr algn="ctr" latinLnBrk="1"/>
                      <a:r>
                        <a:rPr lang="en-US" altLang="ko-KR" dirty="0"/>
                        <a:t>1Q</a:t>
                      </a:r>
                      <a:endParaRPr lang="ko-KR" altLang="en-US" dirty="0"/>
                    </a:p>
                  </a:txBody>
                  <a:tcPr/>
                </a:tc>
                <a:tc>
                  <a:txBody>
                    <a:bodyPr/>
                    <a:lstStyle/>
                    <a:p>
                      <a:pPr algn="ctr" latinLnBrk="1"/>
                      <a:r>
                        <a:rPr lang="en-US" altLang="ko-KR" dirty="0"/>
                        <a:t>2Q</a:t>
                      </a:r>
                      <a:endParaRPr lang="ko-KR" altLang="en-US" dirty="0"/>
                    </a:p>
                  </a:txBody>
                  <a:tcPr/>
                </a:tc>
                <a:tc>
                  <a:txBody>
                    <a:bodyPr/>
                    <a:lstStyle/>
                    <a:p>
                      <a:pPr algn="ctr" latinLnBrk="1"/>
                      <a:r>
                        <a:rPr lang="en-US" altLang="ko-KR" dirty="0"/>
                        <a:t>3Q</a:t>
                      </a:r>
                      <a:endParaRPr lang="ko-KR" altLang="en-US" dirty="0"/>
                    </a:p>
                  </a:txBody>
                  <a:tcPr/>
                </a:tc>
                <a:tc>
                  <a:txBody>
                    <a:bodyPr/>
                    <a:lstStyle/>
                    <a:p>
                      <a:pPr algn="ctr" latinLnBrk="1"/>
                      <a:r>
                        <a:rPr lang="en-US" altLang="ko-KR" dirty="0"/>
                        <a:t>4Q</a:t>
                      </a:r>
                      <a:endParaRPr lang="ko-KR" altLang="en-US" dirty="0"/>
                    </a:p>
                  </a:txBody>
                  <a:tcPr/>
                </a:tc>
                <a:extLst>
                  <a:ext uri="{0D108BD9-81ED-4DB2-BD59-A6C34878D82A}">
                    <a16:rowId xmlns:a16="http://schemas.microsoft.com/office/drawing/2014/main" val="4193385484"/>
                  </a:ext>
                </a:extLst>
              </a:tr>
              <a:tr h="370840">
                <a:tc>
                  <a:txBody>
                    <a:bodyPr/>
                    <a:lstStyle/>
                    <a:p>
                      <a:pPr algn="ctr" latinLnBrk="1"/>
                      <a:r>
                        <a:rPr lang="en-US" altLang="ko-KR" dirty="0"/>
                        <a:t>2019</a:t>
                      </a:r>
                      <a:endParaRPr lang="ko-KR" altLang="en-US" dirty="0"/>
                    </a:p>
                  </a:txBody>
                  <a:tcPr/>
                </a:tc>
                <a:tc>
                  <a:txBody>
                    <a:bodyPr/>
                    <a:lstStyle/>
                    <a:p>
                      <a:pPr algn="ctr" latinLnBrk="1"/>
                      <a:r>
                        <a:rPr lang="en-US" altLang="ko-KR" dirty="0"/>
                        <a:t>344,750</a:t>
                      </a:r>
                      <a:endParaRPr lang="ko-KR" altLang="en-US" dirty="0"/>
                    </a:p>
                  </a:txBody>
                  <a:tcPr/>
                </a:tc>
                <a:tc>
                  <a:txBody>
                    <a:bodyPr/>
                    <a:lstStyle/>
                    <a:p>
                      <a:pPr algn="ctr" latinLnBrk="1"/>
                      <a:r>
                        <a:rPr lang="en-US" altLang="ko-KR" dirty="0"/>
                        <a:t>84,061</a:t>
                      </a:r>
                      <a:endParaRPr lang="ko-KR" altLang="en-US" dirty="0"/>
                    </a:p>
                  </a:txBody>
                  <a:tcPr/>
                </a:tc>
                <a:tc>
                  <a:txBody>
                    <a:bodyPr/>
                    <a:lstStyle/>
                    <a:p>
                      <a:pPr algn="ctr" latinLnBrk="1"/>
                      <a:r>
                        <a:rPr lang="en-US" altLang="ko-KR" dirty="0"/>
                        <a:t>80,915</a:t>
                      </a:r>
                      <a:endParaRPr lang="ko-KR" altLang="en-US" dirty="0"/>
                    </a:p>
                  </a:txBody>
                  <a:tcPr/>
                </a:tc>
                <a:tc>
                  <a:txBody>
                    <a:bodyPr/>
                    <a:lstStyle/>
                    <a:p>
                      <a:pPr algn="ctr" latinLnBrk="1"/>
                      <a:r>
                        <a:rPr lang="en-US" altLang="ko-KR" dirty="0"/>
                        <a:t>90,658</a:t>
                      </a:r>
                      <a:endParaRPr lang="ko-KR" altLang="en-US" dirty="0"/>
                    </a:p>
                  </a:txBody>
                  <a:tcPr/>
                </a:tc>
                <a:tc>
                  <a:txBody>
                    <a:bodyPr/>
                    <a:lstStyle/>
                    <a:p>
                      <a:pPr algn="ctr" latinLnBrk="1"/>
                      <a:r>
                        <a:rPr lang="en-US" altLang="ko-KR" dirty="0"/>
                        <a:t>89,116</a:t>
                      </a:r>
                      <a:endParaRPr lang="ko-KR" altLang="en-US" dirty="0"/>
                    </a:p>
                  </a:txBody>
                  <a:tcPr/>
                </a:tc>
                <a:extLst>
                  <a:ext uri="{0D108BD9-81ED-4DB2-BD59-A6C34878D82A}">
                    <a16:rowId xmlns:a16="http://schemas.microsoft.com/office/drawing/2014/main" val="4035746372"/>
                  </a:ext>
                </a:extLst>
              </a:tr>
              <a:tr h="370840">
                <a:tc>
                  <a:txBody>
                    <a:bodyPr/>
                    <a:lstStyle/>
                    <a:p>
                      <a:pPr algn="ctr" latinLnBrk="1"/>
                      <a:r>
                        <a:rPr lang="en-US" altLang="ko-KR" dirty="0"/>
                        <a:t>2020</a:t>
                      </a:r>
                      <a:endParaRPr lang="ko-KR" altLang="en-US" dirty="0"/>
                    </a:p>
                  </a:txBody>
                  <a:tcPr/>
                </a:tc>
                <a:tc>
                  <a:txBody>
                    <a:bodyPr/>
                    <a:lstStyle/>
                    <a:p>
                      <a:pPr algn="ctr" latinLnBrk="1"/>
                      <a:r>
                        <a:rPr lang="en-US" altLang="ko-KR" dirty="0"/>
                        <a:t>225,199</a:t>
                      </a:r>
                      <a:endParaRPr lang="ko-KR" altLang="en-US" dirty="0"/>
                    </a:p>
                  </a:txBody>
                  <a:tcPr/>
                </a:tc>
                <a:tc>
                  <a:txBody>
                    <a:bodyPr/>
                    <a:lstStyle/>
                    <a:p>
                      <a:pPr algn="ctr" latinLnBrk="1"/>
                      <a:r>
                        <a:rPr lang="en-US" altLang="ko-KR" dirty="0"/>
                        <a:t>59,100</a:t>
                      </a:r>
                      <a:endParaRPr lang="ko-KR" altLang="en-US" dirty="0"/>
                    </a:p>
                  </a:txBody>
                  <a:tcPr/>
                </a:tc>
                <a:tc>
                  <a:txBody>
                    <a:bodyPr/>
                    <a:lstStyle/>
                    <a:p>
                      <a:pPr algn="ctr" latinLnBrk="1"/>
                      <a:r>
                        <a:rPr lang="en-US" altLang="ko-KR" dirty="0"/>
                        <a:t>55,818</a:t>
                      </a:r>
                      <a:endParaRPr lang="ko-KR" altLang="en-US" dirty="0"/>
                    </a:p>
                  </a:txBody>
                  <a:tcPr/>
                </a:tc>
                <a:tc>
                  <a:txBody>
                    <a:bodyPr/>
                    <a:lstStyle/>
                    <a:p>
                      <a:pPr algn="ctr" latinLnBrk="1"/>
                      <a:r>
                        <a:rPr lang="en-US" altLang="ko-KR" dirty="0"/>
                        <a:t>59,319</a:t>
                      </a:r>
                      <a:endParaRPr lang="ko-KR" altLang="en-US" dirty="0"/>
                    </a:p>
                  </a:txBody>
                  <a:tcPr/>
                </a:tc>
                <a:tc>
                  <a:txBody>
                    <a:bodyPr/>
                    <a:lstStyle/>
                    <a:p>
                      <a:pPr algn="ctr" latinLnBrk="1"/>
                      <a:r>
                        <a:rPr lang="en-US" altLang="ko-KR" dirty="0"/>
                        <a:t>50,962</a:t>
                      </a:r>
                      <a:endParaRPr lang="ko-KR" altLang="en-US" dirty="0"/>
                    </a:p>
                  </a:txBody>
                  <a:tcPr/>
                </a:tc>
                <a:extLst>
                  <a:ext uri="{0D108BD9-81ED-4DB2-BD59-A6C34878D82A}">
                    <a16:rowId xmlns:a16="http://schemas.microsoft.com/office/drawing/2014/main" val="1100861443"/>
                  </a:ext>
                </a:extLst>
              </a:tr>
              <a:tr h="370840">
                <a:tc>
                  <a:txBody>
                    <a:bodyPr/>
                    <a:lstStyle/>
                    <a:p>
                      <a:pPr algn="ctr" latinLnBrk="1"/>
                      <a:r>
                        <a:rPr lang="en-US" altLang="ko-KR" dirty="0"/>
                        <a:t>2021</a:t>
                      </a:r>
                      <a:endParaRPr lang="ko-KR" altLang="en-US" dirty="0"/>
                    </a:p>
                  </a:txBody>
                  <a:tcPr/>
                </a:tc>
                <a:tc>
                  <a:txBody>
                    <a:bodyPr/>
                    <a:lstStyle/>
                    <a:p>
                      <a:pPr algn="ctr" latinLnBrk="1"/>
                      <a:r>
                        <a:rPr lang="en-US" altLang="ko-KR" dirty="0"/>
                        <a:t>245,127</a:t>
                      </a:r>
                      <a:endParaRPr lang="ko-KR" altLang="en-US" dirty="0"/>
                    </a:p>
                  </a:txBody>
                  <a:tcPr/>
                </a:tc>
                <a:tc>
                  <a:txBody>
                    <a:bodyPr/>
                    <a:lstStyle/>
                    <a:p>
                      <a:pPr algn="ctr" latinLnBrk="1"/>
                      <a:r>
                        <a:rPr lang="en-US" altLang="ko-KR" dirty="0"/>
                        <a:t>54,277</a:t>
                      </a:r>
                      <a:endParaRPr lang="ko-KR" altLang="en-US" dirty="0"/>
                    </a:p>
                  </a:txBody>
                  <a:tcPr/>
                </a:tc>
                <a:tc>
                  <a:txBody>
                    <a:bodyPr/>
                    <a:lstStyle/>
                    <a:p>
                      <a:pPr algn="ctr" latinLnBrk="1"/>
                      <a:r>
                        <a:rPr lang="en-US" altLang="ko-KR" dirty="0"/>
                        <a:t>65,810</a:t>
                      </a:r>
                      <a:endParaRPr lang="ko-KR" altLang="en-US" dirty="0"/>
                    </a:p>
                  </a:txBody>
                  <a:tcPr/>
                </a:tc>
                <a:tc>
                  <a:txBody>
                    <a:bodyPr/>
                    <a:lstStyle/>
                    <a:p>
                      <a:pPr algn="ctr" latinLnBrk="1"/>
                      <a:r>
                        <a:rPr lang="en-US" altLang="ko-KR" dirty="0"/>
                        <a:t>64,588</a:t>
                      </a:r>
                      <a:endParaRPr lang="ko-KR" altLang="en-US" dirty="0"/>
                    </a:p>
                  </a:txBody>
                  <a:tcPr/>
                </a:tc>
                <a:tc>
                  <a:txBody>
                    <a:bodyPr/>
                    <a:lstStyle/>
                    <a:p>
                      <a:pPr algn="ctr" latinLnBrk="1"/>
                      <a:r>
                        <a:rPr lang="en-US" altLang="ko-KR" dirty="0"/>
                        <a:t>60,452</a:t>
                      </a:r>
                      <a:endParaRPr lang="ko-KR" altLang="en-US" dirty="0"/>
                    </a:p>
                  </a:txBody>
                  <a:tcPr/>
                </a:tc>
                <a:extLst>
                  <a:ext uri="{0D108BD9-81ED-4DB2-BD59-A6C34878D82A}">
                    <a16:rowId xmlns:a16="http://schemas.microsoft.com/office/drawing/2014/main" val="1554689243"/>
                  </a:ext>
                </a:extLst>
              </a:tr>
              <a:tr h="370840">
                <a:tc>
                  <a:txBody>
                    <a:bodyPr/>
                    <a:lstStyle/>
                    <a:p>
                      <a:pPr algn="ctr" latinLnBrk="1"/>
                      <a:r>
                        <a:rPr lang="en-US" altLang="ko-KR" dirty="0"/>
                        <a:t>2022</a:t>
                      </a:r>
                      <a:endParaRPr lang="ko-KR" altLang="en-US" dirty="0"/>
                    </a:p>
                  </a:txBody>
                  <a:tcPr/>
                </a:tc>
                <a:tc>
                  <a:txBody>
                    <a:bodyPr/>
                    <a:lstStyle/>
                    <a:p>
                      <a:pPr algn="ctr" latinLnBrk="1"/>
                      <a:r>
                        <a:rPr lang="en-US" altLang="ko-KR" dirty="0"/>
                        <a:t>283,722</a:t>
                      </a:r>
                      <a:endParaRPr lang="ko-KR" altLang="en-US" dirty="0"/>
                    </a:p>
                  </a:txBody>
                  <a:tcPr/>
                </a:tc>
                <a:tc>
                  <a:txBody>
                    <a:bodyPr/>
                    <a:lstStyle/>
                    <a:p>
                      <a:pPr algn="ctr" latinLnBrk="1"/>
                      <a:r>
                        <a:rPr lang="en-US" altLang="ko-KR" dirty="0"/>
                        <a:t>65,228</a:t>
                      </a:r>
                      <a:endParaRPr lang="ko-KR" altLang="en-US" dirty="0"/>
                    </a:p>
                  </a:txBody>
                  <a:tcPr/>
                </a:tc>
                <a:tc>
                  <a:txBody>
                    <a:bodyPr/>
                    <a:lstStyle/>
                    <a:p>
                      <a:pPr algn="ctr" latinLnBrk="1"/>
                      <a:r>
                        <a:rPr lang="en-US" altLang="ko-KR" dirty="0"/>
                        <a:t>71,903</a:t>
                      </a:r>
                      <a:endParaRPr lang="ko-KR" altLang="en-US" dirty="0"/>
                    </a:p>
                  </a:txBody>
                  <a:tcPr/>
                </a:tc>
                <a:tc>
                  <a:txBody>
                    <a:bodyPr/>
                    <a:lstStyle/>
                    <a:p>
                      <a:pPr algn="ctr" latinLnBrk="1"/>
                      <a:r>
                        <a:rPr lang="en-US" altLang="ko-KR" dirty="0"/>
                        <a:t>75,759</a:t>
                      </a:r>
                      <a:endParaRPr lang="ko-KR" altLang="en-US" dirty="0"/>
                    </a:p>
                  </a:txBody>
                  <a:tcPr/>
                </a:tc>
                <a:tc>
                  <a:txBody>
                    <a:bodyPr/>
                    <a:lstStyle/>
                    <a:p>
                      <a:pPr algn="ctr" latinLnBrk="1"/>
                      <a:r>
                        <a:rPr lang="en-US" altLang="ko-KR" dirty="0"/>
                        <a:t>70,833</a:t>
                      </a:r>
                      <a:endParaRPr lang="ko-KR" altLang="en-US" dirty="0"/>
                    </a:p>
                  </a:txBody>
                  <a:tcPr/>
                </a:tc>
                <a:extLst>
                  <a:ext uri="{0D108BD9-81ED-4DB2-BD59-A6C34878D82A}">
                    <a16:rowId xmlns:a16="http://schemas.microsoft.com/office/drawing/2014/main" val="1701113115"/>
                  </a:ext>
                </a:extLst>
              </a:tr>
              <a:tr h="370840">
                <a:tc>
                  <a:txBody>
                    <a:bodyPr/>
                    <a:lstStyle/>
                    <a:p>
                      <a:pPr algn="ctr" latinLnBrk="1"/>
                      <a:r>
                        <a:rPr lang="en-US" altLang="ko-KR" dirty="0"/>
                        <a:t>2023(B)</a:t>
                      </a:r>
                      <a:endParaRPr lang="ko-KR" altLang="en-US" dirty="0"/>
                    </a:p>
                  </a:txBody>
                  <a:tcPr/>
                </a:tc>
                <a:tc>
                  <a:txBody>
                    <a:bodyPr/>
                    <a:lstStyle/>
                    <a:p>
                      <a:pPr algn="ctr" latinLnBrk="1"/>
                      <a:r>
                        <a:rPr lang="en-US" altLang="ko-KR" dirty="0"/>
                        <a:t>296,977</a:t>
                      </a:r>
                      <a:endParaRPr lang="ko-KR" altLang="en-US" dirty="0"/>
                    </a:p>
                  </a:txBody>
                  <a:tcPr/>
                </a:tc>
                <a:tc>
                  <a:txBody>
                    <a:bodyPr/>
                    <a:lstStyle/>
                    <a:p>
                      <a:pPr algn="ctr" latinLnBrk="1"/>
                      <a:r>
                        <a:rPr lang="en-US" altLang="ko-KR" dirty="0"/>
                        <a:t>73,374</a:t>
                      </a:r>
                      <a:endParaRPr lang="ko-KR" altLang="en-US" dirty="0"/>
                    </a:p>
                  </a:txBody>
                  <a:tcPr/>
                </a:tc>
                <a:tc>
                  <a:txBody>
                    <a:bodyPr/>
                    <a:lstStyle/>
                    <a:p>
                      <a:pPr algn="ctr" latinLnBrk="1"/>
                      <a:r>
                        <a:rPr lang="en-US" altLang="ko-KR" dirty="0"/>
                        <a:t>73,366</a:t>
                      </a:r>
                      <a:endParaRPr lang="ko-KR" altLang="en-US" dirty="0"/>
                    </a:p>
                  </a:txBody>
                  <a:tcPr/>
                </a:tc>
                <a:tc>
                  <a:txBody>
                    <a:bodyPr/>
                    <a:lstStyle/>
                    <a:p>
                      <a:pPr algn="ctr" latinLnBrk="1"/>
                      <a:r>
                        <a:rPr lang="en-US" altLang="ko-KR" dirty="0"/>
                        <a:t>75,893</a:t>
                      </a:r>
                      <a:endParaRPr lang="ko-KR" altLang="en-US" dirty="0"/>
                    </a:p>
                  </a:txBody>
                  <a:tcPr/>
                </a:tc>
                <a:tc>
                  <a:txBody>
                    <a:bodyPr/>
                    <a:lstStyle/>
                    <a:p>
                      <a:pPr algn="ctr" latinLnBrk="1"/>
                      <a:r>
                        <a:rPr lang="en-US" altLang="ko-KR" dirty="0"/>
                        <a:t>71,344</a:t>
                      </a:r>
                      <a:endParaRPr lang="ko-KR" altLang="en-US" dirty="0"/>
                    </a:p>
                  </a:txBody>
                  <a:tcPr/>
                </a:tc>
                <a:extLst>
                  <a:ext uri="{0D108BD9-81ED-4DB2-BD59-A6C34878D82A}">
                    <a16:rowId xmlns:a16="http://schemas.microsoft.com/office/drawing/2014/main" val="1465526429"/>
                  </a:ext>
                </a:extLst>
              </a:tr>
              <a:tr h="370840">
                <a:tc>
                  <a:txBody>
                    <a:bodyPr/>
                    <a:lstStyle/>
                    <a:p>
                      <a:pPr algn="ctr" latinLnBrk="1"/>
                      <a:r>
                        <a:rPr lang="en-US" altLang="ko-KR" dirty="0"/>
                        <a:t>Growth rate (B-A)</a:t>
                      </a:r>
                      <a:endParaRPr lang="ko-KR" altLang="en-US" dirty="0"/>
                    </a:p>
                  </a:txBody>
                  <a:tcPr anchor="ctr"/>
                </a:tc>
                <a:tc>
                  <a:txBody>
                    <a:bodyPr/>
                    <a:lstStyle/>
                    <a:p>
                      <a:pPr algn="ctr" latinLnBrk="1"/>
                      <a:r>
                        <a:rPr lang="en-US" altLang="ko-KR" dirty="0"/>
                        <a:t>4.7</a:t>
                      </a:r>
                      <a:endParaRPr lang="ko-KR" altLang="en-US" dirty="0"/>
                    </a:p>
                  </a:txBody>
                  <a:tcPr anchor="ctr"/>
                </a:tc>
                <a:tc>
                  <a:txBody>
                    <a:bodyPr/>
                    <a:lstStyle/>
                    <a:p>
                      <a:pPr algn="ctr" latinLnBrk="1"/>
                      <a:r>
                        <a:rPr lang="en-US" altLang="ko-KR" dirty="0"/>
                        <a:t>17.1</a:t>
                      </a:r>
                      <a:endParaRPr lang="ko-KR" altLang="en-US" dirty="0"/>
                    </a:p>
                  </a:txBody>
                  <a:tcPr anchor="ctr"/>
                </a:tc>
                <a:tc>
                  <a:txBody>
                    <a:bodyPr/>
                    <a:lstStyle/>
                    <a:p>
                      <a:pPr algn="ctr" latinLnBrk="1"/>
                      <a:r>
                        <a:rPr lang="en-US" altLang="ko-KR" dirty="0"/>
                        <a:t>2.0</a:t>
                      </a:r>
                      <a:endParaRPr lang="ko-KR" altLang="en-US" dirty="0"/>
                    </a:p>
                  </a:txBody>
                  <a:tcPr anchor="ctr"/>
                </a:tc>
                <a:tc>
                  <a:txBody>
                    <a:bodyPr/>
                    <a:lstStyle/>
                    <a:p>
                      <a:pPr algn="ctr" latinLnBrk="1"/>
                      <a:r>
                        <a:rPr lang="en-US" altLang="ko-KR" dirty="0"/>
                        <a:t>0.2</a:t>
                      </a:r>
                      <a:endParaRPr lang="ko-KR" altLang="en-US" dirty="0"/>
                    </a:p>
                  </a:txBody>
                  <a:tcPr anchor="ctr"/>
                </a:tc>
                <a:tc>
                  <a:txBody>
                    <a:bodyPr/>
                    <a:lstStyle/>
                    <a:p>
                      <a:pPr algn="ctr" latinLnBrk="1"/>
                      <a:r>
                        <a:rPr lang="en-US" altLang="ko-KR" dirty="0"/>
                        <a:t>0.7</a:t>
                      </a:r>
                      <a:endParaRPr lang="ko-KR" altLang="en-US" dirty="0"/>
                    </a:p>
                  </a:txBody>
                  <a:tcPr anchor="ctr"/>
                </a:tc>
                <a:extLst>
                  <a:ext uri="{0D108BD9-81ED-4DB2-BD59-A6C34878D82A}">
                    <a16:rowId xmlns:a16="http://schemas.microsoft.com/office/drawing/2014/main" val="2373591809"/>
                  </a:ext>
                </a:extLst>
              </a:tr>
            </a:tbl>
          </a:graphicData>
        </a:graphic>
      </p:graphicFrame>
      <p:sp>
        <p:nvSpPr>
          <p:cNvPr id="5" name="TextBox 4">
            <a:extLst>
              <a:ext uri="{FF2B5EF4-FFF2-40B4-BE49-F238E27FC236}">
                <a16:creationId xmlns:a16="http://schemas.microsoft.com/office/drawing/2014/main" id="{089C7400-78FA-DDA6-E89E-08A6C463F5F5}"/>
              </a:ext>
            </a:extLst>
          </p:cNvPr>
          <p:cNvSpPr txBox="1"/>
          <p:nvPr/>
        </p:nvSpPr>
        <p:spPr>
          <a:xfrm>
            <a:off x="2031998" y="2789212"/>
            <a:ext cx="8128002" cy="1000274"/>
          </a:xfrm>
          <a:prstGeom prst="rect">
            <a:avLst/>
          </a:prstGeom>
          <a:noFill/>
        </p:spPr>
        <p:txBody>
          <a:bodyPr wrap="square" rtlCol="0">
            <a:spAutoFit/>
          </a:bodyPr>
          <a:lstStyle/>
          <a:p>
            <a:pPr algn="ctr"/>
            <a:r>
              <a:rPr lang="en-US" altLang="ko-KR" dirty="0"/>
              <a:t>Chart : Number of domestic travel and increasing rate</a:t>
            </a:r>
          </a:p>
          <a:p>
            <a:pPr algn="ctr"/>
            <a:endParaRPr lang="en-US" altLang="ko-KR" sz="1600" dirty="0"/>
          </a:p>
          <a:p>
            <a:pPr algn="r"/>
            <a:r>
              <a:rPr lang="en-US" altLang="ko-KR" sz="1100" dirty="0"/>
              <a:t>source: Ministry of Culture, Sports and Tourism, South Korea</a:t>
            </a:r>
          </a:p>
          <a:p>
            <a:pPr algn="ctr"/>
            <a:endParaRPr lang="ko-KR" altLang="en-US" sz="1400" dirty="0"/>
          </a:p>
        </p:txBody>
      </p:sp>
    </p:spTree>
    <p:extLst>
      <p:ext uri="{BB962C8B-B14F-4D97-AF65-F5344CB8AC3E}">
        <p14:creationId xmlns:p14="http://schemas.microsoft.com/office/powerpoint/2010/main" val="155248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2B28E8C8-2B28-7AF8-1DBD-E0787F43DF47}"/>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20000000000000000000"/>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ABD038E1-4E33-327C-7C4B-50305BFA6878}"/>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20000000000000000000"/>
              <a:ea typeface="맑은 고딕" panose="020B0503020000020004" pitchFamily="50" charset="-127"/>
              <a:cs typeface="+mn-cs"/>
            </a:endParaRPr>
          </a:p>
        </p:txBody>
      </p:sp>
      <p:sp>
        <p:nvSpPr>
          <p:cNvPr id="17" name="TextBox 16">
            <a:extLst>
              <a:ext uri="{FF2B5EF4-FFF2-40B4-BE49-F238E27FC236}">
                <a16:creationId xmlns:a16="http://schemas.microsoft.com/office/drawing/2014/main" id="{AEE50DF2-E758-1B04-A5D5-5DCC1183D216}"/>
              </a:ext>
            </a:extLst>
          </p:cNvPr>
          <p:cNvSpPr txBox="1"/>
          <p:nvPr/>
        </p:nvSpPr>
        <p:spPr>
          <a:xfrm>
            <a:off x="0" y="-9236"/>
            <a:ext cx="12191999" cy="215444"/>
          </a:xfrm>
          <a:prstGeom prst="rect">
            <a:avLst/>
          </a:prstGeom>
          <a:solidFill>
            <a:srgbClr val="262626"/>
          </a:solid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Time Series Data Analysis and Forecasting Final Project</a:t>
            </a:r>
            <a:endParaRPr kumimoji="0" lang="ko-KR" altLang="en-US" sz="800" b="0"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8" name="TextBox 17">
            <a:extLst>
              <a:ext uri="{FF2B5EF4-FFF2-40B4-BE49-F238E27FC236}">
                <a16:creationId xmlns:a16="http://schemas.microsoft.com/office/drawing/2014/main" id="{7FD7C604-CFD2-D85D-3018-508C9FAF5BFE}"/>
              </a:ext>
            </a:extLst>
          </p:cNvPr>
          <p:cNvSpPr txBox="1"/>
          <p:nvPr/>
        </p:nvSpPr>
        <p:spPr>
          <a:xfrm>
            <a:off x="739779" y="1158910"/>
            <a:ext cx="3575046" cy="461665"/>
          </a:xfrm>
          <a:prstGeom prst="rect">
            <a:avLst/>
          </a:prstGeom>
          <a:noFill/>
          <a:ln>
            <a:solidFill>
              <a:schemeClr val="tx1">
                <a:lumMod val="65000"/>
                <a:lumOff val="35000"/>
                <a:alpha val="0"/>
              </a:schemeClr>
            </a:solid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solidFill>
                    <a:prstClr val="black">
                      <a:lumMod val="65000"/>
                      <a:lumOff val="35000"/>
                      <a:alpha val="30000"/>
                    </a:prstClr>
                  </a:solidFill>
                </a:ln>
                <a:solidFill>
                  <a:srgbClr val="4472C4"/>
                </a:solidFill>
                <a:effectLst/>
                <a:uLnTx/>
                <a:uFillTx/>
                <a:latin typeface="-윤고딕350" panose="02030504000101010101" pitchFamily="18" charset="-127"/>
                <a:ea typeface="-윤고딕350" panose="02030504000101010101"/>
                <a:cs typeface="+mn-cs"/>
              </a:rPr>
              <a:t>Problem Motivation</a:t>
            </a:r>
          </a:p>
        </p:txBody>
      </p:sp>
      <p:sp>
        <p:nvSpPr>
          <p:cNvPr id="19" name="TextBox 18">
            <a:extLst>
              <a:ext uri="{FF2B5EF4-FFF2-40B4-BE49-F238E27FC236}">
                <a16:creationId xmlns:a16="http://schemas.microsoft.com/office/drawing/2014/main" id="{DA9F3E49-744A-B688-EA32-3770BA6C795D}"/>
              </a:ext>
            </a:extLst>
          </p:cNvPr>
          <p:cNvSpPr txBox="1"/>
          <p:nvPr/>
        </p:nvSpPr>
        <p:spPr>
          <a:xfrm>
            <a:off x="431769" y="1702948"/>
            <a:ext cx="11474682" cy="2585323"/>
          </a:xfrm>
          <a:prstGeom prst="rect">
            <a:avLst/>
          </a:prstGeom>
          <a:noFill/>
          <a:ln>
            <a:solidFill>
              <a:schemeClr val="tx1">
                <a:lumMod val="65000"/>
                <a:lumOff val="35000"/>
                <a:alpha val="0"/>
              </a:schemeClr>
            </a:solidFill>
          </a:ln>
        </p:spPr>
        <p:txBody>
          <a:bodyPr wrap="square" rtlCol="0">
            <a:spAutoFit/>
          </a:bodyPr>
          <a:lstStyle/>
          <a:p>
            <a:pPr marL="342900" marR="0" lvl="0" indent="-342900" algn="l" defTabSz="914400" rtl="0" eaLnBrk="1" fontAlgn="auto" latinLnBrk="1" hangingPunct="1">
              <a:lnSpc>
                <a:spcPct val="200000"/>
              </a:lnSpc>
              <a:spcBef>
                <a:spcPts val="0"/>
              </a:spcBef>
              <a:spcAft>
                <a:spcPts val="0"/>
              </a:spcAft>
              <a:buClrTx/>
              <a:buSzTx/>
              <a:buAutoNum type="arabicParenR" startAt="2"/>
              <a:tabLst/>
              <a:defRPr/>
            </a:pPr>
            <a:r>
              <a:rPr kumimoji="0" lang="en-US" altLang="ko-KR" sz="1600" b="0" i="0" u="none" strike="noStrike" kern="1200" cap="none" spc="0" normalizeH="0" baseline="0" noProof="0" dirty="0">
                <a:ln>
                  <a:solidFill>
                    <a:prstClr val="black">
                      <a:lumMod val="65000"/>
                      <a:lumOff val="35000"/>
                      <a:alpha val="30000"/>
                    </a:prstClr>
                  </a:solidFill>
                </a:ln>
                <a:solidFill>
                  <a:prstClr val="black">
                    <a:lumMod val="85000"/>
                    <a:lumOff val="15000"/>
                  </a:prstClr>
                </a:solidFill>
                <a:effectLst/>
                <a:uLnTx/>
                <a:uFillTx/>
                <a:latin typeface="-윤고딕350" panose="02030504000101010101" pitchFamily="18" charset="-127"/>
                <a:ea typeface="-윤고딕350" panose="02030504000101010101"/>
                <a:cs typeface="+mn-cs"/>
              </a:rPr>
              <a:t>Develop enhancement strategies of foreign tourists in Korea considering the increasement potential</a:t>
            </a:r>
          </a:p>
          <a:p>
            <a:pPr marR="0" lvl="0" algn="l" defTabSz="914400" rtl="0" eaLnBrk="1" fontAlgn="auto" latinLnBrk="1" hangingPunct="1">
              <a:lnSpc>
                <a:spcPct val="200000"/>
              </a:lnSpc>
              <a:spcBef>
                <a:spcPts val="0"/>
              </a:spcBef>
              <a:spcAft>
                <a:spcPts val="0"/>
              </a:spcAft>
              <a:buClrTx/>
              <a:buSzTx/>
              <a:tabLst/>
              <a:defRPr/>
            </a:pPr>
            <a:r>
              <a:rPr lang="en-US" altLang="ko-KR" sz="1400" dirty="0">
                <a:ln>
                  <a:solidFill>
                    <a:prstClr val="black">
                      <a:lumMod val="65000"/>
                      <a:lumOff val="35000"/>
                      <a:alpha val="30000"/>
                    </a:prstClr>
                  </a:solidFill>
                </a:ln>
                <a:solidFill>
                  <a:prstClr val="black">
                    <a:lumMod val="85000"/>
                    <a:lumOff val="15000"/>
                  </a:prstClr>
                </a:solidFill>
                <a:latin typeface="-윤고딕350" panose="02030504000101010101" pitchFamily="18" charset="-127"/>
                <a:ea typeface="-윤고딕350" panose="02030504000101010101"/>
              </a:rPr>
              <a:t>- </a:t>
            </a:r>
            <a:r>
              <a:rPr lang="en-US" altLang="ko-KR" sz="1400" dirty="0">
                <a:ln>
                  <a:solidFill>
                    <a:prstClr val="black">
                      <a:lumMod val="65000"/>
                      <a:lumOff val="35000"/>
                      <a:alpha val="30000"/>
                    </a:prstClr>
                  </a:solidFill>
                </a:ln>
                <a:ea typeface="-윤고딕350" panose="02030504000101010101"/>
              </a:rPr>
              <a:t>To make practical solution, we need to target the country that has meaningful impact to the total number of foreign travelers</a:t>
            </a:r>
          </a:p>
          <a:p>
            <a:pPr algn="ctr"/>
            <a:endParaRPr lang="en-US" altLang="ko-KR" sz="1400" dirty="0"/>
          </a:p>
          <a:p>
            <a:r>
              <a:rPr lang="en-US" altLang="ko-KR" sz="1400" dirty="0"/>
              <a:t>- For travel purpose, more than 20% of the foreign tourists visited Korea are Japanese.</a:t>
            </a:r>
          </a:p>
          <a:p>
            <a:pPr algn="ctr"/>
            <a:endParaRPr lang="en-US" altLang="ko-KR" sz="1400" dirty="0"/>
          </a:p>
          <a:p>
            <a:pPr algn="ctr"/>
            <a:r>
              <a:rPr lang="en-US" altLang="ko-KR" b="1" dirty="0"/>
              <a:t>Chart : </a:t>
            </a:r>
            <a:r>
              <a:rPr kumimoji="0" lang="en-US" altLang="ko-KR" sz="1800" b="1" i="0" u="none" strike="noStrike" kern="1200" cap="none" spc="0" normalizeH="0" baseline="0" noProof="0" dirty="0">
                <a:ln>
                  <a:noFill/>
                </a:ln>
                <a:solidFill>
                  <a:prstClr val="black"/>
                </a:solidFill>
                <a:effectLst/>
                <a:uLnTx/>
                <a:uFillTx/>
                <a:latin typeface="맑은 고딕" panose="20000000000000000000"/>
                <a:ea typeface="맑은 고딕" panose="020B0503020000020004" pitchFamily="50" charset="-127"/>
                <a:cs typeface="+mn-cs"/>
              </a:rPr>
              <a:t>Annual number of travelers from Japan and total</a:t>
            </a:r>
            <a:endParaRPr lang="en-US" altLang="ko-KR" sz="2000" dirty="0"/>
          </a:p>
          <a:p>
            <a:pPr algn="r"/>
            <a:endParaRPr lang="en-US" altLang="ko-KR" sz="1400" dirty="0"/>
          </a:p>
          <a:p>
            <a:pPr algn="r"/>
            <a:r>
              <a:rPr lang="en-US" altLang="ko-KR" sz="1400" dirty="0"/>
              <a:t>source: Ministry of Culture, Sports and Tourism, South Korea</a:t>
            </a:r>
            <a:endParaRPr lang="en-US" altLang="ko-KR" sz="1400" dirty="0">
              <a:ln>
                <a:solidFill>
                  <a:prstClr val="black">
                    <a:lumMod val="65000"/>
                    <a:lumOff val="35000"/>
                    <a:alpha val="30000"/>
                  </a:prstClr>
                </a:solidFill>
              </a:ln>
              <a:solidFill>
                <a:prstClr val="black">
                  <a:lumMod val="85000"/>
                  <a:lumOff val="15000"/>
                </a:prstClr>
              </a:solidFill>
              <a:ea typeface="-윤고딕350" panose="02030504000101010101"/>
            </a:endParaRPr>
          </a:p>
          <a:p>
            <a:pPr algn="r"/>
            <a:r>
              <a:rPr lang="en-US" altLang="ko-KR" sz="1400" dirty="0">
                <a:ln>
                  <a:solidFill>
                    <a:prstClr val="black">
                      <a:lumMod val="65000"/>
                      <a:lumOff val="35000"/>
                      <a:alpha val="30000"/>
                    </a:prstClr>
                  </a:solidFill>
                </a:ln>
                <a:solidFill>
                  <a:prstClr val="black">
                    <a:lumMod val="85000"/>
                    <a:lumOff val="15000"/>
                  </a:prstClr>
                </a:solidFill>
                <a:ea typeface="-윤고딕350" panose="02030504000101010101"/>
              </a:rPr>
              <a:t>Unit: </a:t>
            </a:r>
            <a:r>
              <a:rPr lang="ko-KR" altLang="en-US" sz="1400" dirty="0">
                <a:ln>
                  <a:solidFill>
                    <a:prstClr val="black">
                      <a:lumMod val="65000"/>
                      <a:lumOff val="35000"/>
                      <a:alpha val="30000"/>
                    </a:prstClr>
                  </a:solidFill>
                </a:ln>
                <a:solidFill>
                  <a:prstClr val="black">
                    <a:lumMod val="85000"/>
                    <a:lumOff val="15000"/>
                  </a:prstClr>
                </a:solidFill>
                <a:ea typeface="-윤고딕350" panose="02030504000101010101"/>
              </a:rPr>
              <a:t>명</a:t>
            </a:r>
            <a:r>
              <a:rPr lang="en-US" altLang="ko-KR" sz="1400" dirty="0">
                <a:ln>
                  <a:solidFill>
                    <a:prstClr val="black">
                      <a:lumMod val="65000"/>
                      <a:lumOff val="35000"/>
                      <a:alpha val="30000"/>
                    </a:prstClr>
                  </a:solidFill>
                </a:ln>
                <a:solidFill>
                  <a:prstClr val="black">
                    <a:lumMod val="85000"/>
                    <a:lumOff val="15000"/>
                  </a:prstClr>
                </a:solidFill>
                <a:ea typeface="-윤고딕350" panose="02030504000101010101"/>
              </a:rPr>
              <a:t>(person)</a:t>
            </a:r>
            <a:endParaRPr lang="en-US" altLang="ko-KR" sz="1400" dirty="0"/>
          </a:p>
        </p:txBody>
      </p:sp>
      <p:sp>
        <p:nvSpPr>
          <p:cNvPr id="2" name="TextBox 1">
            <a:extLst>
              <a:ext uri="{FF2B5EF4-FFF2-40B4-BE49-F238E27FC236}">
                <a16:creationId xmlns:a16="http://schemas.microsoft.com/office/drawing/2014/main" id="{94DBF46F-A800-BE44-5B16-5566CBA29F6B}"/>
              </a:ext>
            </a:extLst>
          </p:cNvPr>
          <p:cNvSpPr txBox="1"/>
          <p:nvPr/>
        </p:nvSpPr>
        <p:spPr>
          <a:xfrm>
            <a:off x="4901707" y="231044"/>
            <a:ext cx="2388603" cy="369332"/>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Problem Motivation</a:t>
            </a:r>
            <a:endParaRPr kumimoji="0" lang="ko-KR" altLang="en-US" sz="1800" b="1"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6" name="표 5">
            <a:extLst>
              <a:ext uri="{FF2B5EF4-FFF2-40B4-BE49-F238E27FC236}">
                <a16:creationId xmlns:a16="http://schemas.microsoft.com/office/drawing/2014/main" id="{460F8DAC-BC5E-BFA4-3D84-E6B2DFC5AEFC}"/>
              </a:ext>
            </a:extLst>
          </p:cNvPr>
          <p:cNvGraphicFramePr>
            <a:graphicFrameLocks noGrp="1"/>
          </p:cNvGraphicFramePr>
          <p:nvPr>
            <p:extLst>
              <p:ext uri="{D42A27DB-BD31-4B8C-83A1-F6EECF244321}">
                <p14:modId xmlns:p14="http://schemas.microsoft.com/office/powerpoint/2010/main" val="2742960332"/>
              </p:ext>
            </p:extLst>
          </p:nvPr>
        </p:nvGraphicFramePr>
        <p:xfrm>
          <a:off x="431770" y="4416810"/>
          <a:ext cx="11474681" cy="1399484"/>
        </p:xfrm>
        <a:graphic>
          <a:graphicData uri="http://schemas.openxmlformats.org/drawingml/2006/table">
            <a:tbl>
              <a:tblPr>
                <a:tableStyleId>{EB344D84-9AFB-497E-A393-DC336BA19D2E}</a:tableStyleId>
              </a:tblPr>
              <a:tblGrid>
                <a:gridCol w="1210515">
                  <a:extLst>
                    <a:ext uri="{9D8B030D-6E8A-4147-A177-3AD203B41FA5}">
                      <a16:colId xmlns:a16="http://schemas.microsoft.com/office/drawing/2014/main" val="3428938482"/>
                    </a:ext>
                  </a:extLst>
                </a:gridCol>
                <a:gridCol w="933106">
                  <a:extLst>
                    <a:ext uri="{9D8B030D-6E8A-4147-A177-3AD203B41FA5}">
                      <a16:colId xmlns:a16="http://schemas.microsoft.com/office/drawing/2014/main" val="715598660"/>
                    </a:ext>
                  </a:extLst>
                </a:gridCol>
                <a:gridCol w="933106">
                  <a:extLst>
                    <a:ext uri="{9D8B030D-6E8A-4147-A177-3AD203B41FA5}">
                      <a16:colId xmlns:a16="http://schemas.microsoft.com/office/drawing/2014/main" val="1494164870"/>
                    </a:ext>
                  </a:extLst>
                </a:gridCol>
                <a:gridCol w="933106">
                  <a:extLst>
                    <a:ext uri="{9D8B030D-6E8A-4147-A177-3AD203B41FA5}">
                      <a16:colId xmlns:a16="http://schemas.microsoft.com/office/drawing/2014/main" val="2417971572"/>
                    </a:ext>
                  </a:extLst>
                </a:gridCol>
                <a:gridCol w="933106">
                  <a:extLst>
                    <a:ext uri="{9D8B030D-6E8A-4147-A177-3AD203B41FA5}">
                      <a16:colId xmlns:a16="http://schemas.microsoft.com/office/drawing/2014/main" val="1761833672"/>
                    </a:ext>
                  </a:extLst>
                </a:gridCol>
                <a:gridCol w="933106">
                  <a:extLst>
                    <a:ext uri="{9D8B030D-6E8A-4147-A177-3AD203B41FA5}">
                      <a16:colId xmlns:a16="http://schemas.microsoft.com/office/drawing/2014/main" val="1841031100"/>
                    </a:ext>
                  </a:extLst>
                </a:gridCol>
                <a:gridCol w="933106">
                  <a:extLst>
                    <a:ext uri="{9D8B030D-6E8A-4147-A177-3AD203B41FA5}">
                      <a16:colId xmlns:a16="http://schemas.microsoft.com/office/drawing/2014/main" val="1404437911"/>
                    </a:ext>
                  </a:extLst>
                </a:gridCol>
                <a:gridCol w="933106">
                  <a:extLst>
                    <a:ext uri="{9D8B030D-6E8A-4147-A177-3AD203B41FA5}">
                      <a16:colId xmlns:a16="http://schemas.microsoft.com/office/drawing/2014/main" val="819298919"/>
                    </a:ext>
                  </a:extLst>
                </a:gridCol>
                <a:gridCol w="933106">
                  <a:extLst>
                    <a:ext uri="{9D8B030D-6E8A-4147-A177-3AD203B41FA5}">
                      <a16:colId xmlns:a16="http://schemas.microsoft.com/office/drawing/2014/main" val="2788361340"/>
                    </a:ext>
                  </a:extLst>
                </a:gridCol>
                <a:gridCol w="933106">
                  <a:extLst>
                    <a:ext uri="{9D8B030D-6E8A-4147-A177-3AD203B41FA5}">
                      <a16:colId xmlns:a16="http://schemas.microsoft.com/office/drawing/2014/main" val="1697759950"/>
                    </a:ext>
                  </a:extLst>
                </a:gridCol>
                <a:gridCol w="933106">
                  <a:extLst>
                    <a:ext uri="{9D8B030D-6E8A-4147-A177-3AD203B41FA5}">
                      <a16:colId xmlns:a16="http://schemas.microsoft.com/office/drawing/2014/main" val="1001095263"/>
                    </a:ext>
                  </a:extLst>
                </a:gridCol>
                <a:gridCol w="933106">
                  <a:extLst>
                    <a:ext uri="{9D8B030D-6E8A-4147-A177-3AD203B41FA5}">
                      <a16:colId xmlns:a16="http://schemas.microsoft.com/office/drawing/2014/main" val="779524276"/>
                    </a:ext>
                  </a:extLst>
                </a:gridCol>
              </a:tblGrid>
              <a:tr h="349871">
                <a:tc>
                  <a:txBody>
                    <a:bodyPr/>
                    <a:lstStyle/>
                    <a:p>
                      <a:pPr algn="ctr" fontAlgn="ctr"/>
                      <a:endParaRPr lang="ko-KR" altLang="en-US"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2015Y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2016Y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2017Y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2018Y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2019Y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2020Y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2021Y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2022Y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2023Y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2024Y</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u="none" strike="noStrike" dirty="0">
                          <a:effectLst/>
                          <a:highlight>
                            <a:srgbClr val="F5F8FC"/>
                          </a:highlight>
                        </a:rPr>
                        <a:t>Total</a:t>
                      </a:r>
                      <a:endPar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endParaRPr>
                    </a:p>
                  </a:txBody>
                  <a:tcPr marL="8667" marR="8667" marT="8667" marB="0" anchor="ctr"/>
                </a:tc>
                <a:extLst>
                  <a:ext uri="{0D108BD9-81ED-4DB2-BD59-A6C34878D82A}">
                    <a16:rowId xmlns:a16="http://schemas.microsoft.com/office/drawing/2014/main" val="3279899359"/>
                  </a:ext>
                </a:extLst>
              </a:tr>
              <a:tr h="349871">
                <a:tc>
                  <a:txBody>
                    <a:bodyPr/>
                    <a:lstStyle/>
                    <a:p>
                      <a:pPr algn="ctr" fontAlgn="ctr"/>
                      <a:r>
                        <a:rPr lang="en-US" sz="1600" u="none" strike="noStrike" dirty="0">
                          <a:effectLst/>
                        </a:rPr>
                        <a:t>JAPAN</a:t>
                      </a:r>
                      <a:endParaRPr lang="en-US"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1,742,531</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2,213,099</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a:effectLst/>
                        </a:rPr>
                        <a:t>2,223,214</a:t>
                      </a:r>
                      <a:endParaRPr lang="en-US" altLang="ko-KR" sz="1400" b="0" i="0" u="none" strike="noStrike">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a:effectLst/>
                        </a:rPr>
                        <a:t>2,864,110</a:t>
                      </a:r>
                      <a:endParaRPr lang="en-US" altLang="ko-KR" sz="1400" b="0" i="0" u="none" strike="noStrike">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3,179,436</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a:effectLst/>
                        </a:rPr>
                        <a:t>406,701</a:t>
                      </a:r>
                      <a:endParaRPr lang="en-US" altLang="ko-KR" sz="1400" b="0" i="0" u="none" strike="noStrike">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1,047</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a:effectLst/>
                        </a:rPr>
                        <a:t>259,031</a:t>
                      </a:r>
                      <a:endParaRPr lang="en-US" altLang="ko-KR" sz="1400" b="0" i="0" u="none" strike="noStrike">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a:effectLst/>
                        </a:rPr>
                        <a:t>2,258,375</a:t>
                      </a:r>
                      <a:endParaRPr lang="en-US" altLang="ko-KR" sz="1400" b="0" i="0" u="none" strike="noStrike">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874,659</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t"/>
                      <a:r>
                        <a:rPr lang="en-US" altLang="ko-KR" sz="1400" u="none" strike="noStrike" dirty="0">
                          <a:effectLst/>
                        </a:rPr>
                        <a:t>16,022,203</a:t>
                      </a:r>
                      <a:endParaRPr lang="en-US" altLang="ko-KR" sz="1400" b="0" i="0" u="none" strike="noStrike" dirty="0">
                        <a:solidFill>
                          <a:srgbClr val="31393F"/>
                        </a:solidFill>
                        <a:effectLst/>
                        <a:latin typeface="맑은 고딕" panose="020B0503020000020004" pitchFamily="50" charset="-127"/>
                        <a:ea typeface="맑은 고딕" panose="020B0503020000020004" pitchFamily="50" charset="-127"/>
                      </a:endParaRPr>
                    </a:p>
                  </a:txBody>
                  <a:tcPr marL="8667" marR="8667" marT="8667" marB="0" anchor="ctr"/>
                </a:tc>
                <a:extLst>
                  <a:ext uri="{0D108BD9-81ED-4DB2-BD59-A6C34878D82A}">
                    <a16:rowId xmlns:a16="http://schemas.microsoft.com/office/drawing/2014/main" val="2857576573"/>
                  </a:ext>
                </a:extLst>
              </a:tr>
              <a:tr h="349871">
                <a:tc>
                  <a:txBody>
                    <a:bodyPr/>
                    <a:lstStyle/>
                    <a:p>
                      <a:pPr algn="ctr" fontAlgn="ctr"/>
                      <a:r>
                        <a:rPr lang="en-US" sz="1600" u="none" strike="noStrike" dirty="0">
                          <a:effectLst/>
                        </a:rPr>
                        <a:t>TOTAL</a:t>
                      </a:r>
                      <a:endParaRPr lang="en-US"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10,135,489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13,932,925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10,415,594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12,414,348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a:effectLst/>
                        </a:rPr>
                        <a:t>14,432,275 </a:t>
                      </a:r>
                      <a:endParaRPr lang="en-US" altLang="ko-KR" sz="1400" b="0" i="0" u="none" strike="noStrike">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a:effectLst/>
                        </a:rPr>
                        <a:t>1,653,471 </a:t>
                      </a:r>
                      <a:endParaRPr lang="en-US" altLang="ko-KR" sz="1400" b="0" i="0" u="none" strike="noStrike">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211,846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1,998,937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a:effectLst/>
                        </a:rPr>
                        <a:t>8,880,899 </a:t>
                      </a:r>
                      <a:endParaRPr lang="en-US" altLang="ko-KR" sz="1400" b="0" i="0" u="none" strike="noStrike">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3,928,048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400" u="none" strike="noStrike" dirty="0">
                          <a:effectLst/>
                        </a:rPr>
                        <a:t>78,003,832 </a:t>
                      </a:r>
                      <a:endParaRPr lang="en-US" altLang="ko-KR"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extLst>
                  <a:ext uri="{0D108BD9-81ED-4DB2-BD59-A6C34878D82A}">
                    <a16:rowId xmlns:a16="http://schemas.microsoft.com/office/drawing/2014/main" val="1731336756"/>
                  </a:ext>
                </a:extLst>
              </a:tr>
              <a:tr h="349871">
                <a:tc>
                  <a:txBody>
                    <a:bodyPr/>
                    <a:lstStyle/>
                    <a:p>
                      <a:pPr algn="ctr" fontAlgn="ctr"/>
                      <a:r>
                        <a:rPr lang="en-US" sz="1600" u="none" strike="noStrike" dirty="0">
                          <a:effectLst/>
                        </a:rPr>
                        <a:t>Percentage</a:t>
                      </a:r>
                      <a:endParaRPr lang="en-US"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a:effectLst/>
                        </a:rPr>
                        <a:t>17.19%</a:t>
                      </a:r>
                      <a:endParaRPr lang="en-US" altLang="ko-KR" sz="1600" b="0" i="0" u="none" strike="noStrike">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a:effectLst/>
                        </a:rPr>
                        <a:t>15.88%</a:t>
                      </a:r>
                      <a:endParaRPr lang="en-US" altLang="ko-KR" sz="1600" b="0" i="0" u="none" strike="noStrike">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21.35%</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23.07%</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22.03%</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24.60%</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0.49%</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12.96%</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25.43%</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22.27%</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altLang="ko-KR" sz="1600" u="none" strike="noStrike" dirty="0">
                          <a:effectLst/>
                        </a:rPr>
                        <a:t>20.54%</a:t>
                      </a:r>
                      <a:endParaRPr lang="en-US" altLang="ko-KR" sz="16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extLst>
                  <a:ext uri="{0D108BD9-81ED-4DB2-BD59-A6C34878D82A}">
                    <a16:rowId xmlns:a16="http://schemas.microsoft.com/office/drawing/2014/main" val="1198414533"/>
                  </a:ext>
                </a:extLst>
              </a:tr>
            </a:tbl>
          </a:graphicData>
        </a:graphic>
      </p:graphicFrame>
    </p:spTree>
    <p:extLst>
      <p:ext uri="{BB962C8B-B14F-4D97-AF65-F5344CB8AC3E}">
        <p14:creationId xmlns:p14="http://schemas.microsoft.com/office/powerpoint/2010/main" val="9323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2B28E8C8-2B28-7AF8-1DBD-E0787F43DF47}"/>
              </a:ext>
            </a:extLst>
          </p:cNvPr>
          <p:cNvSpPr/>
          <p:nvPr/>
        </p:nvSpPr>
        <p:spPr>
          <a:xfrm>
            <a:off x="0" y="845276"/>
            <a:ext cx="12192000" cy="6079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20000000000000000000"/>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ABD038E1-4E33-327C-7C4B-50305BFA6878}"/>
              </a:ext>
            </a:extLst>
          </p:cNvPr>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20000000000000000000"/>
              <a:ea typeface="맑은 고딕" panose="020B0503020000020004" pitchFamily="50" charset="-127"/>
              <a:cs typeface="+mn-cs"/>
            </a:endParaRPr>
          </a:p>
        </p:txBody>
      </p:sp>
      <p:sp>
        <p:nvSpPr>
          <p:cNvPr id="17" name="TextBox 16">
            <a:extLst>
              <a:ext uri="{FF2B5EF4-FFF2-40B4-BE49-F238E27FC236}">
                <a16:creationId xmlns:a16="http://schemas.microsoft.com/office/drawing/2014/main" id="{AEE50DF2-E758-1B04-A5D5-5DCC1183D216}"/>
              </a:ext>
            </a:extLst>
          </p:cNvPr>
          <p:cNvSpPr txBox="1"/>
          <p:nvPr/>
        </p:nvSpPr>
        <p:spPr>
          <a:xfrm>
            <a:off x="0" y="-9236"/>
            <a:ext cx="12191999" cy="215444"/>
          </a:xfrm>
          <a:prstGeom prst="rect">
            <a:avLst/>
          </a:prstGeom>
          <a:solidFill>
            <a:srgbClr val="262626"/>
          </a:solid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Time Series Data Analysis and Forecasting Final Project</a:t>
            </a:r>
            <a:endParaRPr kumimoji="0" lang="ko-KR" altLang="en-US" sz="800" b="0"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sp>
        <p:nvSpPr>
          <p:cNvPr id="18" name="TextBox 17">
            <a:extLst>
              <a:ext uri="{FF2B5EF4-FFF2-40B4-BE49-F238E27FC236}">
                <a16:creationId xmlns:a16="http://schemas.microsoft.com/office/drawing/2014/main" id="{7FD7C604-CFD2-D85D-3018-508C9FAF5BFE}"/>
              </a:ext>
            </a:extLst>
          </p:cNvPr>
          <p:cNvSpPr txBox="1"/>
          <p:nvPr/>
        </p:nvSpPr>
        <p:spPr>
          <a:xfrm>
            <a:off x="739779" y="1158910"/>
            <a:ext cx="3575046" cy="461665"/>
          </a:xfrm>
          <a:prstGeom prst="rect">
            <a:avLst/>
          </a:prstGeom>
          <a:noFill/>
          <a:ln>
            <a:solidFill>
              <a:schemeClr val="tx1">
                <a:lumMod val="65000"/>
                <a:lumOff val="35000"/>
                <a:alpha val="0"/>
              </a:schemeClr>
            </a:solid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solidFill>
                    <a:prstClr val="black">
                      <a:lumMod val="65000"/>
                      <a:lumOff val="35000"/>
                      <a:alpha val="30000"/>
                    </a:prstClr>
                  </a:solidFill>
                </a:ln>
                <a:solidFill>
                  <a:srgbClr val="4472C4"/>
                </a:solidFill>
                <a:effectLst/>
                <a:uLnTx/>
                <a:uFillTx/>
                <a:latin typeface="-윤고딕350" panose="02030504000101010101" pitchFamily="18" charset="-127"/>
                <a:ea typeface="-윤고딕350" panose="02030504000101010101"/>
                <a:cs typeface="+mn-cs"/>
              </a:rPr>
              <a:t>Problem Motivation</a:t>
            </a:r>
          </a:p>
        </p:txBody>
      </p:sp>
      <p:sp>
        <p:nvSpPr>
          <p:cNvPr id="19" name="TextBox 18">
            <a:extLst>
              <a:ext uri="{FF2B5EF4-FFF2-40B4-BE49-F238E27FC236}">
                <a16:creationId xmlns:a16="http://schemas.microsoft.com/office/drawing/2014/main" id="{DA9F3E49-744A-B688-EA32-3770BA6C795D}"/>
              </a:ext>
            </a:extLst>
          </p:cNvPr>
          <p:cNvSpPr txBox="1"/>
          <p:nvPr/>
        </p:nvSpPr>
        <p:spPr>
          <a:xfrm>
            <a:off x="431769" y="1702948"/>
            <a:ext cx="11474682" cy="4578882"/>
          </a:xfrm>
          <a:prstGeom prst="rect">
            <a:avLst/>
          </a:prstGeom>
          <a:noFill/>
          <a:ln>
            <a:solidFill>
              <a:schemeClr val="tx1">
                <a:lumMod val="65000"/>
                <a:lumOff val="35000"/>
                <a:alpha val="0"/>
              </a:schemeClr>
            </a:solidFill>
          </a:ln>
        </p:spPr>
        <p:txBody>
          <a:bodyPr wrap="square" rtlCol="0">
            <a:spAutoFit/>
          </a:bodyPr>
          <a:lstStyle/>
          <a:p>
            <a:pPr marR="0" lvl="0" algn="l" defTabSz="914400" rtl="0" eaLnBrk="1" fontAlgn="auto" latinLnBrk="1" hangingPunct="1">
              <a:lnSpc>
                <a:spcPct val="200000"/>
              </a:lnSpc>
              <a:spcBef>
                <a:spcPts val="0"/>
              </a:spcBef>
              <a:spcAft>
                <a:spcPts val="0"/>
              </a:spcAft>
              <a:buClrTx/>
              <a:buSzTx/>
              <a:tabLst/>
              <a:defRPr/>
            </a:pPr>
            <a:r>
              <a:rPr kumimoji="0" lang="en-US" altLang="ko-KR" sz="1400" b="0" i="0" u="none" strike="noStrike" kern="1200" cap="none" spc="0" normalizeH="0" baseline="0" noProof="0" dirty="0">
                <a:ln>
                  <a:solidFill>
                    <a:prstClr val="black">
                      <a:lumMod val="65000"/>
                      <a:lumOff val="35000"/>
                      <a:alpha val="30000"/>
                    </a:prstClr>
                  </a:solidFill>
                </a:ln>
                <a:solidFill>
                  <a:prstClr val="black">
                    <a:lumMod val="85000"/>
                    <a:lumOff val="15000"/>
                  </a:prstClr>
                </a:solidFill>
                <a:effectLst/>
                <a:uLnTx/>
                <a:uFillTx/>
                <a:latin typeface="-윤고딕350" panose="02030504000101010101" pitchFamily="18" charset="-127"/>
                <a:ea typeface="-윤고딕350" panose="02030504000101010101"/>
                <a:cs typeface="+mn-cs"/>
              </a:rPr>
              <a:t>3)   Find enhancement strategies for Japanese tourists in Korea to boost the domestic travel economy</a:t>
            </a:r>
          </a:p>
          <a:p>
            <a:pPr marL="285750" marR="0" lvl="0" indent="-285750" algn="l" defTabSz="914400" rtl="0" eaLnBrk="1" fontAlgn="auto" latinLnBrk="1" hangingPunct="1">
              <a:lnSpc>
                <a:spcPct val="200000"/>
              </a:lnSpc>
              <a:spcBef>
                <a:spcPts val="0"/>
              </a:spcBef>
              <a:spcAft>
                <a:spcPts val="0"/>
              </a:spcAft>
              <a:buClrTx/>
              <a:buSzTx/>
              <a:buFontTx/>
              <a:buChar char="-"/>
              <a:tabLst/>
              <a:defRPr/>
            </a:pPr>
            <a:r>
              <a:rPr kumimoji="0" lang="en-US" altLang="ko-KR" sz="1400" i="0" u="none" strike="noStrike" kern="1200" cap="none" spc="0" normalizeH="0" baseline="0" noProof="0" dirty="0">
                <a:ln>
                  <a:solidFill>
                    <a:prstClr val="black">
                      <a:lumMod val="65000"/>
                      <a:lumOff val="35000"/>
                      <a:alpha val="30000"/>
                    </a:prstClr>
                  </a:solidFill>
                </a:ln>
                <a:solidFill>
                  <a:prstClr val="black">
                    <a:lumMod val="85000"/>
                    <a:lumOff val="15000"/>
                  </a:prstClr>
                </a:solidFill>
                <a:effectLst/>
                <a:uLnTx/>
                <a:uFillTx/>
                <a:ea typeface="-윤고딕350" panose="02030504000101010101"/>
                <a:cs typeface="+mn-cs"/>
              </a:rPr>
              <a:t>According to JNTO(Japan National Tourism Organization), the number of tourists in Japan who are Korean is as below chart </a:t>
            </a:r>
          </a:p>
          <a:p>
            <a:pPr marL="285750" marR="0" lvl="0" indent="-285750" algn="l" defTabSz="914400" rtl="0" eaLnBrk="1" fontAlgn="auto" latinLnBrk="1" hangingPunct="1">
              <a:lnSpc>
                <a:spcPct val="200000"/>
              </a:lnSpc>
              <a:spcBef>
                <a:spcPts val="0"/>
              </a:spcBef>
              <a:spcAft>
                <a:spcPts val="0"/>
              </a:spcAft>
              <a:buClrTx/>
              <a:buSzTx/>
              <a:buFontTx/>
              <a:buChar char="-"/>
              <a:tabLst/>
              <a:defRPr/>
            </a:pPr>
            <a:r>
              <a:rPr lang="en-US" altLang="ko-KR" sz="1400" dirty="0">
                <a:ln>
                  <a:solidFill>
                    <a:prstClr val="black">
                      <a:lumMod val="65000"/>
                      <a:lumOff val="35000"/>
                      <a:alpha val="30000"/>
                    </a:prstClr>
                  </a:solidFill>
                </a:ln>
                <a:solidFill>
                  <a:prstClr val="black">
                    <a:lumMod val="85000"/>
                    <a:lumOff val="15000"/>
                  </a:prstClr>
                </a:solidFill>
                <a:ea typeface="-윤고딕350" panose="02030504000101010101"/>
              </a:rPr>
              <a:t>Total population Japan in 24Y is 122,631,432 and that of Korea in 24Y is 51,751,065. </a:t>
            </a:r>
          </a:p>
          <a:p>
            <a:pPr marL="285750" marR="0" lvl="0" indent="-285750" algn="l" defTabSz="914400" rtl="0" eaLnBrk="1" fontAlgn="auto" latinLnBrk="1" hangingPunct="1">
              <a:lnSpc>
                <a:spcPct val="200000"/>
              </a:lnSpc>
              <a:spcBef>
                <a:spcPts val="0"/>
              </a:spcBef>
              <a:spcAft>
                <a:spcPts val="0"/>
              </a:spcAft>
              <a:buClrTx/>
              <a:buSzTx/>
              <a:buFontTx/>
              <a:buChar char="-"/>
              <a:tabLst/>
              <a:defRPr/>
            </a:pPr>
            <a:r>
              <a:rPr lang="en-US" altLang="ko-KR" sz="1400" b="0" i="0" dirty="0">
                <a:solidFill>
                  <a:srgbClr val="000000"/>
                </a:solidFill>
                <a:effectLst/>
                <a:highlight>
                  <a:srgbClr val="FDFDFD"/>
                </a:highlight>
              </a:rPr>
              <a:t>Even considering the exchange rate problem, the number of Korean tourists visiting Japan is heavily outweighs than that of Japanese tourists visiting Korea, even though the </a:t>
            </a:r>
            <a:r>
              <a:rPr lang="en-US" altLang="ko-KR" sz="1400" dirty="0">
                <a:solidFill>
                  <a:srgbClr val="000000"/>
                </a:solidFill>
                <a:highlight>
                  <a:srgbClr val="FDFDFD"/>
                </a:highlight>
              </a:rPr>
              <a:t>Japan </a:t>
            </a:r>
            <a:r>
              <a:rPr lang="en-US" altLang="ko-KR" sz="1400" b="0" i="0" dirty="0">
                <a:solidFill>
                  <a:srgbClr val="000000"/>
                </a:solidFill>
                <a:effectLst/>
                <a:highlight>
                  <a:srgbClr val="FDFDFD"/>
                </a:highlight>
              </a:rPr>
              <a:t>population is more than twice as large.</a:t>
            </a:r>
            <a:endParaRPr lang="en-US" altLang="ko-KR" sz="1400" dirty="0">
              <a:ea typeface="-윤고딕350" panose="02030504000101010101"/>
            </a:endParaRPr>
          </a:p>
          <a:p>
            <a:pPr marL="285750" marR="0" lvl="0" indent="-285750" algn="l" defTabSz="914400" rtl="0" eaLnBrk="1" fontAlgn="auto" latinLnBrk="1" hangingPunct="1">
              <a:lnSpc>
                <a:spcPct val="200000"/>
              </a:lnSpc>
              <a:spcBef>
                <a:spcPts val="0"/>
              </a:spcBef>
              <a:spcAft>
                <a:spcPts val="0"/>
              </a:spcAft>
              <a:buClrTx/>
              <a:buSzTx/>
              <a:buFontTx/>
              <a:buChar char="-"/>
              <a:tabLst/>
              <a:defRPr/>
            </a:pPr>
            <a:endParaRPr lang="en-US" altLang="ko-KR" sz="1400" dirty="0">
              <a:ea typeface="-윤고딕350" panose="02030504000101010101"/>
            </a:endParaRPr>
          </a:p>
          <a:p>
            <a:pPr marL="285750" marR="0" lvl="0" indent="-285750" algn="l" defTabSz="914400" rtl="0" eaLnBrk="1" fontAlgn="auto" latinLnBrk="1" hangingPunct="1">
              <a:lnSpc>
                <a:spcPct val="200000"/>
              </a:lnSpc>
              <a:spcBef>
                <a:spcPts val="0"/>
              </a:spcBef>
              <a:spcAft>
                <a:spcPts val="0"/>
              </a:spcAft>
              <a:buClrTx/>
              <a:buSzTx/>
              <a:buFontTx/>
              <a:buChar char="-"/>
              <a:tabLst/>
              <a:defRPr/>
            </a:pPr>
            <a:endParaRPr lang="en-US" altLang="ko-KR" sz="1400" dirty="0">
              <a:ea typeface="-윤고딕350" panose="02030504000101010101"/>
            </a:endParaRPr>
          </a:p>
          <a:p>
            <a:pPr marR="0" lvl="0" algn="ctr" defTabSz="914400" rtl="0" eaLnBrk="1" fontAlgn="auto" latinLnBrk="1" hangingPunct="1">
              <a:lnSpc>
                <a:spcPct val="200000"/>
              </a:lnSpc>
              <a:spcBef>
                <a:spcPts val="0"/>
              </a:spcBef>
              <a:spcAft>
                <a:spcPts val="0"/>
              </a:spcAft>
              <a:buClrTx/>
              <a:buSzTx/>
              <a:tabLst/>
              <a:defRPr/>
            </a:pPr>
            <a:endParaRPr lang="en-US" altLang="ko-KR" sz="1200" dirty="0">
              <a:ea typeface="-윤고딕350" panose="02030504000101010101"/>
            </a:endParaRPr>
          </a:p>
          <a:p>
            <a:pPr marR="0" lvl="0" algn="r" defTabSz="914400" rtl="0" eaLnBrk="1" fontAlgn="auto" latinLnBrk="1" hangingPunct="1">
              <a:lnSpc>
                <a:spcPct val="200000"/>
              </a:lnSpc>
              <a:spcBef>
                <a:spcPts val="0"/>
              </a:spcBef>
              <a:spcAft>
                <a:spcPts val="0"/>
              </a:spcAft>
              <a:buClrTx/>
              <a:buSzTx/>
              <a:tabLst/>
              <a:defRPr/>
            </a:pPr>
            <a:endParaRPr lang="en-US" altLang="ko-KR" sz="1200" dirty="0">
              <a:ea typeface="-윤고딕350" panose="02030504000101010101"/>
            </a:endParaRPr>
          </a:p>
          <a:p>
            <a:pPr marR="0" lvl="0" algn="r" defTabSz="914400" rtl="0" eaLnBrk="1" fontAlgn="auto" latinLnBrk="1" hangingPunct="1">
              <a:lnSpc>
                <a:spcPct val="200000"/>
              </a:lnSpc>
              <a:spcBef>
                <a:spcPts val="0"/>
              </a:spcBef>
              <a:spcAft>
                <a:spcPts val="0"/>
              </a:spcAft>
              <a:buClrTx/>
              <a:buSzTx/>
              <a:tabLst/>
              <a:defRPr/>
            </a:pPr>
            <a:r>
              <a:rPr lang="en-US" altLang="ko-KR" sz="1200" dirty="0">
                <a:ea typeface="-윤고딕350" panose="02030504000101010101"/>
              </a:rPr>
              <a:t>* Each data from JNTO and </a:t>
            </a:r>
            <a:r>
              <a:rPr lang="en-US" altLang="ko-KR" sz="1200" dirty="0"/>
              <a:t>Ministry of Culture, Sports and Tourism, South Korea</a:t>
            </a:r>
            <a:endParaRPr lang="en-US" altLang="ko-KR" sz="1200" dirty="0">
              <a:ea typeface="-윤고딕350" panose="02030504000101010101"/>
            </a:endParaRPr>
          </a:p>
          <a:p>
            <a:pPr marR="0" lvl="0" algn="l" defTabSz="914400" rtl="0" eaLnBrk="1" fontAlgn="auto" latinLnBrk="1" hangingPunct="1">
              <a:lnSpc>
                <a:spcPct val="200000"/>
              </a:lnSpc>
              <a:spcBef>
                <a:spcPts val="0"/>
              </a:spcBef>
              <a:spcAft>
                <a:spcPts val="0"/>
              </a:spcAft>
              <a:buClrTx/>
              <a:buSzTx/>
              <a:tabLst/>
              <a:defRPr/>
            </a:pPr>
            <a:endParaRPr lang="en-US" altLang="ko-KR" sz="1400" dirty="0">
              <a:ea typeface="-윤고딕350" panose="02030504000101010101"/>
            </a:endParaRPr>
          </a:p>
        </p:txBody>
      </p:sp>
      <p:sp>
        <p:nvSpPr>
          <p:cNvPr id="2" name="TextBox 1">
            <a:extLst>
              <a:ext uri="{FF2B5EF4-FFF2-40B4-BE49-F238E27FC236}">
                <a16:creationId xmlns:a16="http://schemas.microsoft.com/office/drawing/2014/main" id="{94DBF46F-A800-BE44-5B16-5566CBA29F6B}"/>
              </a:ext>
            </a:extLst>
          </p:cNvPr>
          <p:cNvSpPr txBox="1"/>
          <p:nvPr/>
        </p:nvSpPr>
        <p:spPr>
          <a:xfrm>
            <a:off x="4901707" y="231044"/>
            <a:ext cx="2388603" cy="369332"/>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rPr>
              <a:t>Problem Motivation</a:t>
            </a:r>
            <a:endParaRPr kumimoji="0" lang="ko-KR" altLang="en-US" sz="1800" b="1" i="0" u="none" strike="noStrike" kern="1200" cap="none" spc="0" normalizeH="0" baseline="0" noProof="0" dirty="0">
              <a:ln>
                <a:solidFill>
                  <a:prstClr val="white">
                    <a:alpha val="50000"/>
                  </a:prstClr>
                </a:solidFill>
              </a:ln>
              <a:solidFill>
                <a:prstClr val="white"/>
              </a:solidFill>
              <a:effectLst/>
              <a:uLnTx/>
              <a:uFillTx/>
              <a:latin typeface="KoPub돋움체 Medium" panose="02020603020101020101" pitchFamily="18" charset="-127"/>
              <a:ea typeface="KoPub돋움체 Medium" panose="02020603020101020101" pitchFamily="18" charset="-127"/>
              <a:cs typeface="+mn-cs"/>
            </a:endParaRPr>
          </a:p>
        </p:txBody>
      </p:sp>
      <p:graphicFrame>
        <p:nvGraphicFramePr>
          <p:cNvPr id="4" name="표 3">
            <a:extLst>
              <a:ext uri="{FF2B5EF4-FFF2-40B4-BE49-F238E27FC236}">
                <a16:creationId xmlns:a16="http://schemas.microsoft.com/office/drawing/2014/main" id="{BE9539D5-AA67-9E14-15E8-DD80343F2155}"/>
              </a:ext>
            </a:extLst>
          </p:cNvPr>
          <p:cNvGraphicFramePr>
            <a:graphicFrameLocks noGrp="1"/>
          </p:cNvGraphicFramePr>
          <p:nvPr>
            <p:extLst>
              <p:ext uri="{D42A27DB-BD31-4B8C-83A1-F6EECF244321}">
                <p14:modId xmlns:p14="http://schemas.microsoft.com/office/powerpoint/2010/main" val="1988410227"/>
              </p:ext>
            </p:extLst>
          </p:nvPr>
        </p:nvGraphicFramePr>
        <p:xfrm>
          <a:off x="2527302" y="4423073"/>
          <a:ext cx="6787176" cy="1049613"/>
        </p:xfrm>
        <a:graphic>
          <a:graphicData uri="http://schemas.openxmlformats.org/drawingml/2006/table">
            <a:tbl>
              <a:tblPr>
                <a:tableStyleId>{EB344D84-9AFB-497E-A393-DC336BA19D2E}</a:tableStyleId>
              </a:tblPr>
              <a:tblGrid>
                <a:gridCol w="1398216">
                  <a:extLst>
                    <a:ext uri="{9D8B030D-6E8A-4147-A177-3AD203B41FA5}">
                      <a16:colId xmlns:a16="http://schemas.microsoft.com/office/drawing/2014/main" val="3428938482"/>
                    </a:ext>
                  </a:extLst>
                </a:gridCol>
                <a:gridCol w="1077792">
                  <a:extLst>
                    <a:ext uri="{9D8B030D-6E8A-4147-A177-3AD203B41FA5}">
                      <a16:colId xmlns:a16="http://schemas.microsoft.com/office/drawing/2014/main" val="715598660"/>
                    </a:ext>
                  </a:extLst>
                </a:gridCol>
                <a:gridCol w="1077792">
                  <a:extLst>
                    <a:ext uri="{9D8B030D-6E8A-4147-A177-3AD203B41FA5}">
                      <a16:colId xmlns:a16="http://schemas.microsoft.com/office/drawing/2014/main" val="1494164870"/>
                    </a:ext>
                  </a:extLst>
                </a:gridCol>
                <a:gridCol w="1077792">
                  <a:extLst>
                    <a:ext uri="{9D8B030D-6E8A-4147-A177-3AD203B41FA5}">
                      <a16:colId xmlns:a16="http://schemas.microsoft.com/office/drawing/2014/main" val="2417971572"/>
                    </a:ext>
                  </a:extLst>
                </a:gridCol>
                <a:gridCol w="1077792">
                  <a:extLst>
                    <a:ext uri="{9D8B030D-6E8A-4147-A177-3AD203B41FA5}">
                      <a16:colId xmlns:a16="http://schemas.microsoft.com/office/drawing/2014/main" val="1761833672"/>
                    </a:ext>
                  </a:extLst>
                </a:gridCol>
                <a:gridCol w="1077792">
                  <a:extLst>
                    <a:ext uri="{9D8B030D-6E8A-4147-A177-3AD203B41FA5}">
                      <a16:colId xmlns:a16="http://schemas.microsoft.com/office/drawing/2014/main" val="1841031100"/>
                    </a:ext>
                  </a:extLst>
                </a:gridCol>
              </a:tblGrid>
              <a:tr h="349871">
                <a:tc>
                  <a:txBody>
                    <a:bodyPr/>
                    <a:lstStyle/>
                    <a:p>
                      <a:pPr algn="ctr" fontAlgn="ctr"/>
                      <a:endParaRPr lang="ko-KR" altLang="en-US" sz="1400" b="0" i="0" u="none" strike="noStrike" dirty="0">
                        <a:effectLst/>
                        <a:latin typeface="맑은 고딕" panose="020B0503020000020004" pitchFamily="50" charset="-127"/>
                        <a:ea typeface="맑은 고딕" panose="020B0503020000020004" pitchFamily="50" charset="-127"/>
                      </a:endParaRPr>
                    </a:p>
                  </a:txBody>
                  <a:tcPr marL="8667" marR="8667" marT="8667" marB="0" anchor="ctr"/>
                </a:tc>
                <a:tc>
                  <a:txBody>
                    <a:bodyPr/>
                    <a:lstStyle/>
                    <a:p>
                      <a:pPr algn="ctr" fontAlgn="ctr"/>
                      <a:r>
                        <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rPr>
                        <a:t>Oct 23</a:t>
                      </a:r>
                    </a:p>
                  </a:txBody>
                  <a:tcPr marL="8667" marR="8667" marT="8667" marB="0" anchor="ctr"/>
                </a:tc>
                <a:tc>
                  <a:txBody>
                    <a:bodyPr/>
                    <a:lstStyle/>
                    <a:p>
                      <a:pPr algn="ctr" fontAlgn="ctr"/>
                      <a:r>
                        <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rPr>
                        <a:t>Nov 23</a:t>
                      </a:r>
                    </a:p>
                  </a:txBody>
                  <a:tcPr marL="8667" marR="8667" marT="8667" marB="0" anchor="ctr"/>
                </a:tc>
                <a:tc>
                  <a:txBody>
                    <a:bodyPr/>
                    <a:lstStyle/>
                    <a:p>
                      <a:pPr algn="ctr" fontAlgn="ctr"/>
                      <a:r>
                        <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rPr>
                        <a:t>Dec 23</a:t>
                      </a:r>
                    </a:p>
                  </a:txBody>
                  <a:tcPr marL="8667" marR="8667" marT="8667" marB="0" anchor="ctr"/>
                </a:tc>
                <a:tc>
                  <a:txBody>
                    <a:bodyPr/>
                    <a:lstStyle/>
                    <a:p>
                      <a:pPr algn="ctr" fontAlgn="ctr"/>
                      <a:r>
                        <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rPr>
                        <a:t>Jan 24</a:t>
                      </a:r>
                    </a:p>
                  </a:txBody>
                  <a:tcPr marL="8667" marR="8667" marT="8667" marB="0" anchor="ctr"/>
                </a:tc>
                <a:tc>
                  <a:txBody>
                    <a:bodyPr/>
                    <a:lstStyle/>
                    <a:p>
                      <a:pPr algn="ctr" fontAlgn="ctr"/>
                      <a:r>
                        <a:rPr lang="en-US" sz="1800" b="1" i="0" u="none" strike="noStrike" dirty="0">
                          <a:solidFill>
                            <a:srgbClr val="555555"/>
                          </a:solidFill>
                          <a:effectLst/>
                          <a:highlight>
                            <a:srgbClr val="F5F8FC"/>
                          </a:highlight>
                          <a:latin typeface="맑은 고딕" panose="020B0503020000020004" pitchFamily="50" charset="-127"/>
                          <a:ea typeface="맑은 고딕" panose="020B0503020000020004" pitchFamily="50" charset="-127"/>
                        </a:rPr>
                        <a:t>Feb 24</a:t>
                      </a:r>
                    </a:p>
                  </a:txBody>
                  <a:tcPr marL="8667" marR="8667" marT="8667" marB="0" anchor="ctr"/>
                </a:tc>
                <a:extLst>
                  <a:ext uri="{0D108BD9-81ED-4DB2-BD59-A6C34878D82A}">
                    <a16:rowId xmlns:a16="http://schemas.microsoft.com/office/drawing/2014/main" val="3279899359"/>
                  </a:ext>
                </a:extLst>
              </a:tr>
              <a:tr h="349871">
                <a:tc>
                  <a:txBody>
                    <a:bodyPr/>
                    <a:lstStyle/>
                    <a:p>
                      <a:pPr algn="ctr" fontAlgn="ctr"/>
                      <a:r>
                        <a:rPr lang="en-US" sz="1600" b="0" i="0" u="none" strike="noStrike" dirty="0">
                          <a:effectLst/>
                          <a:latin typeface="맑은 고딕" panose="020B0503020000020004" pitchFamily="50" charset="-127"/>
                          <a:ea typeface="맑은 고딕" panose="020B0503020000020004" pitchFamily="50" charset="-127"/>
                        </a:rPr>
                        <a:t>Korea to Japan</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631,120</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649,880</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782,730</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857,000</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818,500</a:t>
                      </a:r>
                    </a:p>
                  </a:txBody>
                  <a:tcPr marL="8667" marR="8667" marT="8667" marB="0" anchor="ctr"/>
                </a:tc>
                <a:extLst>
                  <a:ext uri="{0D108BD9-81ED-4DB2-BD59-A6C34878D82A}">
                    <a16:rowId xmlns:a16="http://schemas.microsoft.com/office/drawing/2014/main" val="2857576573"/>
                  </a:ext>
                </a:extLst>
              </a:tr>
              <a:tr h="349871">
                <a:tc>
                  <a:txBody>
                    <a:bodyPr/>
                    <a:lstStyle/>
                    <a:p>
                      <a:pPr algn="ctr" fontAlgn="ctr"/>
                      <a:r>
                        <a:rPr lang="en-US" sz="1600" b="0" i="0" u="none" strike="noStrike" dirty="0">
                          <a:effectLst/>
                          <a:latin typeface="맑은 고딕" panose="020B0503020000020004" pitchFamily="50" charset="-127"/>
                          <a:ea typeface="맑은 고딕" panose="020B0503020000020004" pitchFamily="50" charset="-127"/>
                        </a:rPr>
                        <a:t>Japan to Korea</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250,235</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272,686</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191,892</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137,713</a:t>
                      </a:r>
                    </a:p>
                  </a:txBody>
                  <a:tcPr marL="8667" marR="8667" marT="8667" marB="0" anchor="ctr"/>
                </a:tc>
                <a:tc>
                  <a:txBody>
                    <a:bodyPr/>
                    <a:lstStyle/>
                    <a:p>
                      <a:pPr algn="ctr" fontAlgn="t"/>
                      <a:r>
                        <a:rPr lang="en-US" altLang="ko-KR" sz="1400" b="0" i="0" u="none" strike="noStrike" dirty="0">
                          <a:solidFill>
                            <a:srgbClr val="31393F"/>
                          </a:solidFill>
                          <a:effectLst/>
                          <a:latin typeface="맑은 고딕" panose="020B0503020000020004" pitchFamily="50" charset="-127"/>
                          <a:ea typeface="맑은 고딕" panose="020B0503020000020004" pitchFamily="50" charset="-127"/>
                        </a:rPr>
                        <a:t>177,633</a:t>
                      </a:r>
                    </a:p>
                  </a:txBody>
                  <a:tcPr marL="8667" marR="8667" marT="8667" marB="0" anchor="ctr"/>
                </a:tc>
                <a:extLst>
                  <a:ext uri="{0D108BD9-81ED-4DB2-BD59-A6C34878D82A}">
                    <a16:rowId xmlns:a16="http://schemas.microsoft.com/office/drawing/2014/main" val="2506438753"/>
                  </a:ext>
                </a:extLst>
              </a:tr>
            </a:tbl>
          </a:graphicData>
        </a:graphic>
      </p:graphicFrame>
    </p:spTree>
    <p:extLst>
      <p:ext uri="{BB962C8B-B14F-4D97-AF65-F5344CB8AC3E}">
        <p14:creationId xmlns:p14="http://schemas.microsoft.com/office/powerpoint/2010/main" val="153568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0"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5048519" y="231044"/>
            <a:ext cx="20949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Literature</a:t>
            </a:r>
            <a:r>
              <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 </a:t>
            </a: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Review</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05167" y="1196698"/>
            <a:ext cx="10920775" cy="4216539"/>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Literature Review</a:t>
            </a:r>
          </a:p>
          <a:p>
            <a:endParaRPr lang="en-US" altLang="ko-KR" sz="600" b="1"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pPr marL="457200" indent="-457200">
              <a:buAutoNum type="arabicPeriod"/>
            </a:pPr>
            <a:r>
              <a:rPr lang="en-US" altLang="ko-KR" sz="2000" dirty="0" err="1"/>
              <a:t>Molemeng</a:t>
            </a:r>
            <a:r>
              <a:rPr lang="en-US" altLang="ko-KR" sz="2000" dirty="0"/>
              <a:t>. (2023). The Factors Influencing the Number of Visits and Behavioral Intentions of China, Japan and U.S. Tourists - Based on KTO 2019 International Visitor Survey. Master's thesis, Sejong University, Graduate School, Department of Hotel and Tourism Management.</a:t>
            </a:r>
          </a:p>
          <a:p>
            <a:pPr marL="457200" indent="-457200">
              <a:buFontTx/>
              <a:buAutoNum type="arabicPeriod"/>
            </a:pPr>
            <a:r>
              <a:rPr lang="en-US" altLang="ko-KR" sz="2000" dirty="0" err="1"/>
              <a:t>Deukhee</a:t>
            </a:r>
            <a:r>
              <a:rPr lang="en-US" altLang="ko-KR" sz="2000" dirty="0"/>
              <a:t> Park, Sanghoon Kang, and </a:t>
            </a:r>
            <a:r>
              <a:rPr lang="en-US" altLang="ko-KR" sz="2000" dirty="0" err="1"/>
              <a:t>Gyehee</a:t>
            </a:r>
            <a:r>
              <a:rPr lang="en-US" altLang="ko-KR" sz="2000" dirty="0"/>
              <a:t> Lee. "Demand Forecasting of Japanese Tourists to Korea for Sustainable Tourism Growth: An Application of Time-Series Econometric Models." Journal of Tourism Studies 34, no. 3 (2020): 47-60. </a:t>
            </a:r>
            <a:r>
              <a:rPr lang="en-US" altLang="ko-KR" sz="2000" dirty="0" err="1"/>
              <a:t>doi</a:t>
            </a:r>
            <a:r>
              <a:rPr lang="en-US" altLang="ko-KR" sz="2000" dirty="0"/>
              <a:t>: </a:t>
            </a:r>
            <a:r>
              <a:rPr lang="en-US" altLang="ko-KR" sz="2000" dirty="0">
                <a:hlinkClick r:id="rId2"/>
              </a:rPr>
              <a:t>https://doi.org/10.21298/IJTHR.2020.3.34.3.47</a:t>
            </a:r>
            <a:r>
              <a:rPr lang="en-US" altLang="ko-KR" sz="2000" dirty="0"/>
              <a:t>.</a:t>
            </a:r>
            <a:endPar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pPr marL="457200" indent="-457200">
              <a:buAutoNum type="arabicPeriod" startAt="3"/>
            </a:pP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Soeon</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Park, </a:t>
            </a: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Gunhee</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Lee, </a:t>
            </a:r>
            <a:r>
              <a:rPr lang="en-US" altLang="ko-KR" sz="2000" dirty="0" err="1">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Inhye</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Lee.</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“Analysis of Factors of Visiting Tourists to Korea using Economic Variables and Media Data:</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a:t>
            </a:r>
            <a:r>
              <a:rPr lang="en"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A Case Study of Japan and Chinese Tourist</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a:t>
            </a:r>
            <a:r>
              <a:rPr lang="en"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International Journal of Tourism and Hospitality Research</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a:t>
            </a:r>
            <a:r>
              <a:rPr lang="en"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29, </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no.</a:t>
            </a:r>
            <a:r>
              <a:rPr lang="en"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7</a:t>
            </a:r>
            <a:r>
              <a:rPr lang="ko-KR" altLang="en-US"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 </a:t>
            </a:r>
            <a:r>
              <a:rPr lang="en-US" altLang="ko-KR" sz="2000"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(2015)</a:t>
            </a:r>
          </a:p>
          <a:p>
            <a:endParaRPr lang="en-US" altLang="ko-KR" sz="1400" b="1" dirty="0">
              <a:ln>
                <a:solidFill>
                  <a:schemeClr val="tx1">
                    <a:lumMod val="65000"/>
                    <a:lumOff val="35000"/>
                    <a:alpha val="30000"/>
                  </a:schemeClr>
                </a:solidFill>
              </a:ln>
              <a:solidFill>
                <a:srgbClr val="C00000"/>
              </a:solidFill>
              <a:latin typeface="-윤고딕350" panose="02030504000101010101" pitchFamily="18" charset="-127"/>
              <a:ea typeface="-윤고딕350" panose="02030504000101010101"/>
            </a:endParaRPr>
          </a:p>
        </p:txBody>
      </p:sp>
    </p:spTree>
    <p:extLst>
      <p:ext uri="{BB962C8B-B14F-4D97-AF65-F5344CB8AC3E}">
        <p14:creationId xmlns:p14="http://schemas.microsoft.com/office/powerpoint/2010/main" val="1452898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8" name="직사각형 7"/>
          <p:cNvSpPr/>
          <p:nvPr/>
        </p:nvSpPr>
        <p:spPr>
          <a:xfrm>
            <a:off x="0"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5048519" y="231044"/>
            <a:ext cx="209499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Literature</a:t>
            </a:r>
            <a:r>
              <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 </a:t>
            </a: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Review</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05168" y="1196698"/>
            <a:ext cx="10781662" cy="442634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Literature Review</a:t>
            </a:r>
          </a:p>
          <a:p>
            <a:endParaRPr lang="en-US" altLang="ko-KR" sz="600" b="1"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endParaRPr lang="en-US" altLang="ko-KR" sz="1400" b="1" dirty="0">
              <a:ln>
                <a:solidFill>
                  <a:schemeClr val="tx1">
                    <a:lumMod val="65000"/>
                    <a:lumOff val="35000"/>
                    <a:alpha val="30000"/>
                  </a:schemeClr>
                </a:solidFill>
              </a:ln>
              <a:solidFill>
                <a:srgbClr val="C00000"/>
              </a:solidFill>
              <a:latin typeface="-윤고딕350" panose="02030504000101010101" pitchFamily="18" charset="-127"/>
              <a:ea typeface="-윤고딕350" panose="02030504000101010101"/>
            </a:endParaRPr>
          </a:p>
          <a:p>
            <a:pPr marL="285750" indent="-285750">
              <a:lnSpc>
                <a:spcPct val="200000"/>
              </a:lnSpc>
              <a:buFont typeface="Arial" panose="020B0604020202020204" pitchFamily="34" charset="0"/>
              <a:buChar char="•"/>
            </a:pPr>
            <a:r>
              <a:rPr lang="en-US" altLang="ko-KR" sz="2000" dirty="0">
                <a:ln>
                  <a:solidFill>
                    <a:schemeClr val="tx1">
                      <a:lumMod val="65000"/>
                      <a:lumOff val="35000"/>
                      <a:alpha val="30000"/>
                    </a:schemeClr>
                  </a:solidFill>
                </a:ln>
                <a:ea typeface="-윤고딕350" panose="02030504000101010101"/>
              </a:rPr>
              <a:t>Prior studies mainly focused on either forecasting or factor analysis (which</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factor</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affects</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the</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number</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of</a:t>
            </a:r>
            <a:r>
              <a:rPr lang="ko-KR" altLang="en-US" sz="2000" dirty="0">
                <a:ln>
                  <a:solidFill>
                    <a:schemeClr val="tx1">
                      <a:lumMod val="65000"/>
                      <a:lumOff val="35000"/>
                      <a:alpha val="30000"/>
                    </a:schemeClr>
                  </a:solidFill>
                </a:ln>
                <a:ea typeface="-윤고딕350" panose="02030504000101010101"/>
              </a:rPr>
              <a:t> </a:t>
            </a:r>
            <a:r>
              <a:rPr lang="en-US" altLang="ko-KR" sz="2000" dirty="0">
                <a:ln>
                  <a:solidFill>
                    <a:schemeClr val="tx1">
                      <a:lumMod val="65000"/>
                      <a:lumOff val="35000"/>
                      <a:alpha val="30000"/>
                    </a:schemeClr>
                  </a:solidFill>
                </a:ln>
                <a:ea typeface="-윤고딕350" panose="02030504000101010101"/>
              </a:rPr>
              <a:t>tourists) of the data regarding the tourism in Korea. </a:t>
            </a:r>
          </a:p>
          <a:p>
            <a:pPr marL="285750" indent="-285750">
              <a:lnSpc>
                <a:spcPct val="200000"/>
              </a:lnSpc>
              <a:buFont typeface="Arial" panose="020B0604020202020204" pitchFamily="34" charset="0"/>
              <a:buChar char="•"/>
            </a:pPr>
            <a:r>
              <a:rPr lang="en-US" altLang="ko-KR" sz="2000" dirty="0"/>
              <a:t>While there are studies that forecast the number of visitors by adjusting for the impact of COVID-19 or analyze factors influencing visitation, there is a lack of research that comprehensively considers seasonality, trends, and influencing factors targeting a specific country to boost the number of tourists.</a:t>
            </a:r>
            <a:endParaRPr lang="en-US" altLang="ko-KR" sz="2000" b="1" dirty="0">
              <a:ln>
                <a:solidFill>
                  <a:schemeClr val="tx1">
                    <a:lumMod val="65000"/>
                    <a:lumOff val="35000"/>
                    <a:alpha val="30000"/>
                  </a:schemeClr>
                </a:solidFill>
              </a:ln>
              <a:ea typeface="-윤고딕350" panose="02030504000101010101"/>
            </a:endParaRPr>
          </a:p>
        </p:txBody>
      </p:sp>
    </p:spTree>
    <p:extLst>
      <p:ext uri="{BB962C8B-B14F-4D97-AF65-F5344CB8AC3E}">
        <p14:creationId xmlns:p14="http://schemas.microsoft.com/office/powerpoint/2010/main" val="373188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8" name="직사각형 7"/>
          <p:cNvSpPr/>
          <p:nvPr/>
        </p:nvSpPr>
        <p:spPr>
          <a:xfrm>
            <a:off x="0" y="844062"/>
            <a:ext cx="12192000" cy="6013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0" y="0"/>
            <a:ext cx="12192000" cy="1828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182879"/>
            <a:ext cx="12192000" cy="470264"/>
          </a:xfrm>
          <a:prstGeom prst="rect">
            <a:avLst/>
          </a:prstGeom>
          <a:solidFill>
            <a:srgbClr val="8EB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0" y="844062"/>
            <a:ext cx="1369923" cy="116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4155608" y="231044"/>
            <a:ext cx="3880807" cy="369332"/>
          </a:xfrm>
          <a:prstGeom prst="rect">
            <a:avLst/>
          </a:prstGeom>
          <a:noFill/>
        </p:spPr>
        <p:txBody>
          <a:bodyPr wrap="none" rtlCol="0">
            <a:spAutoFit/>
          </a:bodyPr>
          <a:lstStyle/>
          <a:p>
            <a:pPr algn="ctr"/>
            <a:r>
              <a:rPr lang="en-US" altLang="ko-KR"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Statement of Research Objectives</a:t>
            </a:r>
            <a:endParaRPr lang="ko-KR" altLang="en-US" b="1"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36" name="TextBox 35">
            <a:extLst>
              <a:ext uri="{FF2B5EF4-FFF2-40B4-BE49-F238E27FC236}">
                <a16:creationId xmlns:a16="http://schemas.microsoft.com/office/drawing/2014/main" id="{398619F1-8709-4380-A554-40496CCDB26A}"/>
              </a:ext>
            </a:extLst>
          </p:cNvPr>
          <p:cNvSpPr txBox="1"/>
          <p:nvPr/>
        </p:nvSpPr>
        <p:spPr>
          <a:xfrm>
            <a:off x="0" y="-9236"/>
            <a:ext cx="12191999" cy="215444"/>
          </a:xfrm>
          <a:prstGeom prst="rect">
            <a:avLst/>
          </a:prstGeom>
          <a:noFill/>
        </p:spPr>
        <p:txBody>
          <a:bodyPr wrap="square" rtlCol="0">
            <a:spAutoFit/>
          </a:bodyPr>
          <a:lstStyle/>
          <a:p>
            <a:pPr algn="ctr"/>
            <a:r>
              <a:rPr lang="en-US" altLang="ko-KR"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rPr>
              <a:t>Time Series Data Analysis and Forecasting Final Project</a:t>
            </a:r>
            <a:endParaRPr lang="ko-KR" altLang="en-US" sz="800" dirty="0">
              <a:ln>
                <a:solidFill>
                  <a:schemeClr val="bg1">
                    <a:alpha val="50000"/>
                  </a:schemeClr>
                </a:solidFill>
              </a:ln>
              <a:solidFill>
                <a:schemeClr val="bg1"/>
              </a:solidFill>
              <a:latin typeface="KoPub돋움체 Medium" panose="02020603020101020101" pitchFamily="18" charset="-127"/>
              <a:ea typeface="KoPub돋움체 Medium" panose="02020603020101020101" pitchFamily="18" charset="-127"/>
            </a:endParaRPr>
          </a:p>
        </p:txBody>
      </p:sp>
      <p:sp>
        <p:nvSpPr>
          <p:cNvPr id="5" name="TextBox 4">
            <a:extLst>
              <a:ext uri="{FF2B5EF4-FFF2-40B4-BE49-F238E27FC236}">
                <a16:creationId xmlns:a16="http://schemas.microsoft.com/office/drawing/2014/main" id="{B74AB1F4-A8C0-F5C9-0486-2E9FC96D0536}"/>
              </a:ext>
            </a:extLst>
          </p:cNvPr>
          <p:cNvSpPr txBox="1"/>
          <p:nvPr/>
        </p:nvSpPr>
        <p:spPr>
          <a:xfrm>
            <a:off x="705168" y="1196698"/>
            <a:ext cx="10781662" cy="4862870"/>
          </a:xfrm>
          <a:prstGeom prst="rect">
            <a:avLst/>
          </a:prstGeom>
          <a:noFill/>
        </p:spPr>
        <p:txBody>
          <a:bodyPr wrap="square" rtlCol="0">
            <a:spAutoFit/>
          </a:bodyPr>
          <a:lstStyle/>
          <a:p>
            <a:r>
              <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rPr>
              <a:t>Statement of Research Objectives</a:t>
            </a:r>
          </a:p>
          <a:p>
            <a:endParaRPr lang="en-US" altLang="ko-KR" sz="2800" b="1" dirty="0">
              <a:ln>
                <a:solidFill>
                  <a:schemeClr val="tx1">
                    <a:lumMod val="65000"/>
                    <a:lumOff val="35000"/>
                    <a:alpha val="30000"/>
                  </a:schemeClr>
                </a:solidFill>
              </a:ln>
              <a:solidFill>
                <a:srgbClr val="002060"/>
              </a:solidFill>
              <a:latin typeface="-윤고딕350" panose="02030504000101010101" pitchFamily="18" charset="-127"/>
              <a:ea typeface="-윤고딕350" panose="02030504000101010101" pitchFamily="18" charset="-127"/>
            </a:endParaRPr>
          </a:p>
          <a:p>
            <a:endParaRPr lang="en-US" altLang="ko-KR" sz="600" b="1" dirty="0">
              <a:ln>
                <a:solidFill>
                  <a:schemeClr val="tx1">
                    <a:lumMod val="65000"/>
                    <a:lumOff val="35000"/>
                    <a:alpha val="30000"/>
                  </a:schemeClr>
                </a:solidFill>
              </a:ln>
              <a:solidFill>
                <a:schemeClr val="bg2">
                  <a:lumMod val="10000"/>
                </a:schemeClr>
              </a:solidFill>
              <a:latin typeface="-윤고딕350" panose="02030504000101010101" pitchFamily="18" charset="-127"/>
              <a:ea typeface="-윤고딕350" panose="02030504000101010101" pitchFamily="18" charset="-127"/>
            </a:endParaRPr>
          </a:p>
          <a:p>
            <a:r>
              <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1. Analyze What factors makes Japanese visit Korea using regression model between keyword data and tourist data </a:t>
            </a: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r>
              <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2. Interpret Trend and Seasonality of Japanese tourist data using decomposed model</a:t>
            </a: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r>
              <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3. Predict the number of Japanese tourists in Korea using SARIMA model</a:t>
            </a: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endPar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endParaRPr>
          </a:p>
          <a:p>
            <a:r>
              <a:rPr lang="en-US" altLang="ko-KR" sz="2000" b="1" dirty="0">
                <a:ln>
                  <a:solidFill>
                    <a:schemeClr val="tx1">
                      <a:lumMod val="65000"/>
                      <a:lumOff val="35000"/>
                      <a:alpha val="30000"/>
                    </a:schemeClr>
                  </a:solidFill>
                </a:ln>
                <a:solidFill>
                  <a:schemeClr val="tx1">
                    <a:lumMod val="85000"/>
                    <a:lumOff val="15000"/>
                  </a:schemeClr>
                </a:solidFill>
                <a:latin typeface="-윤고딕350" panose="02030504000101010101" pitchFamily="18" charset="-127"/>
                <a:ea typeface="-윤고딕350" panose="02030504000101010101"/>
              </a:rPr>
              <a:t>4. Properly interpret the meaning of analysis results and find strategies accordingly</a:t>
            </a:r>
          </a:p>
          <a:p>
            <a:endParaRPr lang="en-US" altLang="ko-KR" sz="1400" b="1" dirty="0">
              <a:ln>
                <a:solidFill>
                  <a:schemeClr val="tx1">
                    <a:lumMod val="65000"/>
                    <a:lumOff val="35000"/>
                    <a:alpha val="30000"/>
                  </a:schemeClr>
                </a:solidFill>
              </a:ln>
              <a:solidFill>
                <a:srgbClr val="C00000"/>
              </a:solidFill>
              <a:latin typeface="-윤고딕350" panose="02030504000101010101" pitchFamily="18" charset="-127"/>
              <a:ea typeface="-윤고딕350" panose="02030504000101010101"/>
            </a:endParaRPr>
          </a:p>
          <a:p>
            <a:r>
              <a:rPr lang="en-US" altLang="ko-KR" sz="1400" b="1" dirty="0">
                <a:ln>
                  <a:solidFill>
                    <a:schemeClr val="tx1">
                      <a:lumMod val="65000"/>
                      <a:lumOff val="35000"/>
                      <a:alpha val="30000"/>
                    </a:schemeClr>
                  </a:solidFill>
                </a:ln>
                <a:solidFill>
                  <a:srgbClr val="C00000"/>
                </a:solidFill>
                <a:latin typeface="-윤고딕350" panose="02030504000101010101" pitchFamily="18" charset="-127"/>
                <a:ea typeface="-윤고딕350" panose="02030504000101010101"/>
              </a:rPr>
              <a:t>							</a:t>
            </a:r>
            <a:endParaRPr lang="en-US" altLang="ko-KR" sz="1400" b="1" dirty="0">
              <a:ln>
                <a:solidFill>
                  <a:schemeClr val="tx1">
                    <a:lumMod val="65000"/>
                    <a:lumOff val="35000"/>
                    <a:alpha val="30000"/>
                  </a:schemeClr>
                </a:solidFill>
              </a:ln>
              <a:solidFill>
                <a:schemeClr val="accent1"/>
              </a:solidFill>
              <a:latin typeface="-윤고딕350" panose="02030504000101010101" pitchFamily="18" charset="-127"/>
              <a:ea typeface="-윤고딕350" panose="02030504000101010101"/>
            </a:endParaRPr>
          </a:p>
        </p:txBody>
      </p:sp>
    </p:spTree>
    <p:extLst>
      <p:ext uri="{BB962C8B-B14F-4D97-AF65-F5344CB8AC3E}">
        <p14:creationId xmlns:p14="http://schemas.microsoft.com/office/powerpoint/2010/main" val="1111638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0000000000000000000"/>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0000000000000000000"/>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2078</TotalTime>
  <Words>2646</Words>
  <Application>Microsoft Office PowerPoint</Application>
  <PresentationFormat>와이드스크린</PresentationFormat>
  <Paragraphs>406</Paragraphs>
  <Slides>38</Slides>
  <Notes>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38</vt:i4>
      </vt:variant>
    </vt:vector>
  </HeadingPairs>
  <TitlesOfParts>
    <vt:vector size="43" baseType="lpstr">
      <vt:lpstr>KoPub돋움체 Medium</vt:lpstr>
      <vt:lpstr>맑은 고딕</vt:lpstr>
      <vt:lpstr>-윤고딕350</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윤상림</dc:creator>
  <cp:lastModifiedBy>김지수</cp:lastModifiedBy>
  <cp:revision>189</cp:revision>
  <dcterms:created xsi:type="dcterms:W3CDTF">2017-04-16T12:47:34Z</dcterms:created>
  <dcterms:modified xsi:type="dcterms:W3CDTF">2024-06-25T01:56:11Z</dcterms:modified>
</cp:coreProperties>
</file>